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52" r:id="rId2"/>
  </p:sldMasterIdLst>
  <p:notesMasterIdLst>
    <p:notesMasterId r:id="rId12"/>
  </p:notesMasterIdLst>
  <p:handoutMasterIdLst>
    <p:handoutMasterId r:id="rId13"/>
  </p:handoutMasterIdLst>
  <p:sldIdLst>
    <p:sldId id="271" r:id="rId3"/>
    <p:sldId id="269" r:id="rId4"/>
    <p:sldId id="274" r:id="rId5"/>
    <p:sldId id="273" r:id="rId6"/>
    <p:sldId id="267" r:id="rId7"/>
    <p:sldId id="270" r:id="rId8"/>
    <p:sldId id="272" r:id="rId9"/>
    <p:sldId id="27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17DA"/>
    <a:srgbClr val="009FEE"/>
    <a:srgbClr val="00ABE2"/>
    <a:srgbClr val="002C44"/>
    <a:srgbClr val="A0A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2" autoAdjust="0"/>
    <p:restoredTop sz="94591" autoAdjust="0"/>
  </p:normalViewPr>
  <p:slideViewPr>
    <p:cSldViewPr>
      <p:cViewPr>
        <p:scale>
          <a:sx n="59" d="100"/>
          <a:sy n="59" d="100"/>
        </p:scale>
        <p:origin x="-1848" y="-400"/>
      </p:cViewPr>
      <p:guideLst>
        <p:guide orient="horz" pos="1920"/>
        <p:guide pos="541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92" d="100"/>
          <a:sy n="92" d="100"/>
        </p:scale>
        <p:origin x="-2816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9.xml"/><Relationship Id="rId12" Type="http://schemas.openxmlformats.org/officeDocument/2006/relationships/notesMaster" Target="notesMasters/notesMaster1.xml"/><Relationship Id="rId13" Type="http://schemas.openxmlformats.org/officeDocument/2006/relationships/handoutMaster" Target="handoutMasters/handout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ACC139-AD9E-DA47-80CB-CBC7E0BE66E4}" type="datetimeFigureOut">
              <a:rPr lang="en-US" smtClean="0"/>
              <a:pPr/>
              <a:t>15-12-07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CB34C3-330C-944D-A4BD-2C2D45D967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429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7E021D-ED58-5749-A2C1-A9EFEA84B5B4}" type="datetimeFigureOut">
              <a:rPr lang="en-US" smtClean="0"/>
              <a:pPr/>
              <a:t>15-12-07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E0B81B-317C-0249-98A8-A4CDC4F706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35682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705101"/>
            <a:ext cx="7543800" cy="1955800"/>
          </a:xfrm>
        </p:spPr>
        <p:txBody>
          <a:bodyPr lIns="0" tIns="0" rIns="0" bIns="0" anchor="t">
            <a:no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lvl1pPr algn="l">
              <a:lnSpc>
                <a:spcPts val="4800"/>
              </a:lnSpc>
              <a:defRPr sz="4800" b="0" i="0" cap="all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Arial Narrow Bold"/>
                <a:cs typeface="Arial Narrow Bold"/>
              </a:defRPr>
            </a:lvl1pPr>
          </a:lstStyle>
          <a:p>
            <a:r>
              <a:rPr lang="ga-IE" dirty="0" smtClean="0"/>
              <a:t>MAIN</a:t>
            </a:r>
            <a:br>
              <a:rPr lang="ga-IE" dirty="0" smtClean="0"/>
            </a:br>
            <a:r>
              <a:rPr lang="ga-IE" dirty="0" smtClean="0"/>
              <a:t>PRESENTATION </a:t>
            </a:r>
            <a:br>
              <a:rPr lang="ga-IE" dirty="0" smtClean="0"/>
            </a:br>
            <a:r>
              <a:rPr lang="ga-IE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839642"/>
            <a:ext cx="7543800" cy="646758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lnSpc>
                <a:spcPts val="2500"/>
              </a:lnSpc>
              <a:spcBef>
                <a:spcPts val="0"/>
              </a:spcBef>
              <a:buNone/>
              <a:defRPr sz="2300" b="0" i="0" cap="all">
                <a:solidFill>
                  <a:schemeClr val="bg1"/>
                </a:solidFill>
                <a:latin typeface="Arial Narrow"/>
                <a:cs typeface="Arial Narrow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dirty="0" smtClean="0"/>
              <a:t>SECTION SUB </a:t>
            </a:r>
            <a:br>
              <a:rPr lang="ga-IE" dirty="0" smtClean="0"/>
            </a:br>
            <a:r>
              <a:rPr lang="ga-IE" dirty="0" smtClean="0"/>
              <a:t>HEADING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85800" y="5791200"/>
            <a:ext cx="7543800" cy="5334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latin typeface="Arial Narrow"/>
                <a:cs typeface="Arial Narrow"/>
              </a:defRPr>
            </a:lvl1pPr>
            <a:lvl2pPr>
              <a:defRPr sz="1800" b="0" i="0">
                <a:solidFill>
                  <a:schemeClr val="bg1"/>
                </a:solidFill>
                <a:latin typeface="Arial Narrow"/>
                <a:cs typeface="Arial Narrow"/>
              </a:defRPr>
            </a:lvl2pPr>
            <a:lvl3pPr>
              <a:defRPr sz="1800" b="0" i="0">
                <a:solidFill>
                  <a:schemeClr val="bg1"/>
                </a:solidFill>
                <a:latin typeface="Arial Narrow"/>
                <a:cs typeface="Arial Narrow"/>
              </a:defRPr>
            </a:lvl3pPr>
            <a:lvl4pPr>
              <a:defRPr sz="1800" b="0" i="0">
                <a:solidFill>
                  <a:schemeClr val="bg1"/>
                </a:solidFill>
                <a:latin typeface="Arial Narrow"/>
                <a:cs typeface="Arial Narrow"/>
              </a:defRPr>
            </a:lvl4pPr>
            <a:lvl5pPr>
              <a:defRPr sz="1800" b="0" i="0">
                <a:solidFill>
                  <a:schemeClr val="bg1"/>
                </a:solidFill>
                <a:latin typeface="Arial Narrow"/>
                <a:cs typeface="Arial Narrow"/>
              </a:defRPr>
            </a:lvl5pPr>
          </a:lstStyle>
          <a:p>
            <a:pPr lvl="0"/>
            <a:r>
              <a:rPr lang="ga-IE" dirty="0" smtClean="0"/>
              <a:t>Presenter Name</a:t>
            </a:r>
          </a:p>
          <a:p>
            <a:pPr lvl="0"/>
            <a:r>
              <a:rPr lang="ga-IE" dirty="0" smtClean="0"/>
              <a:t>Presenter Title</a:t>
            </a:r>
            <a:endParaRPr lang="en-US" dirty="0"/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685800" y="4724400"/>
            <a:ext cx="7620000" cy="1588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>
            <a:off x="685800" y="5637212"/>
            <a:ext cx="7620000" cy="1588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581400"/>
            <a:ext cx="7543800" cy="1384301"/>
          </a:xfrm>
        </p:spPr>
        <p:txBody>
          <a:bodyPr lIns="0" tIns="0" rIns="0" bIns="0" anchor="t">
            <a:no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lvl1pPr algn="l">
              <a:lnSpc>
                <a:spcPts val="4800"/>
              </a:lnSpc>
              <a:defRPr sz="4800" b="0" i="0" cap="all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Arial Narrow Bold"/>
                <a:cs typeface="Arial Narrow Bold"/>
              </a:defRPr>
            </a:lvl1pPr>
          </a:lstStyle>
          <a:p>
            <a:r>
              <a:rPr lang="ga-IE" dirty="0" smtClean="0"/>
              <a:t>PRESENTATION </a:t>
            </a:r>
            <a:br>
              <a:rPr lang="ga-IE" dirty="0" smtClean="0"/>
            </a:br>
            <a:r>
              <a:rPr lang="ga-IE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5130000"/>
            <a:ext cx="7543800" cy="326158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lnSpc>
                <a:spcPts val="2500"/>
              </a:lnSpc>
              <a:spcBef>
                <a:spcPts val="0"/>
              </a:spcBef>
              <a:buNone/>
              <a:defRPr sz="2300" b="0" i="0" cap="all">
                <a:solidFill>
                  <a:schemeClr val="bg1"/>
                </a:solidFill>
                <a:latin typeface="Arial Narrow"/>
                <a:cs typeface="Arial Narrow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dirty="0" smtClean="0"/>
              <a:t>HEADING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85800" y="5791200"/>
            <a:ext cx="7543800" cy="5334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latin typeface="Arial Narrow"/>
                <a:cs typeface="Arial Narrow"/>
              </a:defRPr>
            </a:lvl1pPr>
            <a:lvl2pPr>
              <a:defRPr sz="1800" b="0" i="0">
                <a:solidFill>
                  <a:schemeClr val="bg1"/>
                </a:solidFill>
                <a:latin typeface="Arial Narrow"/>
                <a:cs typeface="Arial Narrow"/>
              </a:defRPr>
            </a:lvl2pPr>
            <a:lvl3pPr>
              <a:defRPr sz="1800" b="0" i="0">
                <a:solidFill>
                  <a:schemeClr val="bg1"/>
                </a:solidFill>
                <a:latin typeface="Arial Narrow"/>
                <a:cs typeface="Arial Narrow"/>
              </a:defRPr>
            </a:lvl3pPr>
            <a:lvl4pPr>
              <a:defRPr sz="1800" b="0" i="0">
                <a:solidFill>
                  <a:schemeClr val="bg1"/>
                </a:solidFill>
                <a:latin typeface="Arial Narrow"/>
                <a:cs typeface="Arial Narrow"/>
              </a:defRPr>
            </a:lvl4pPr>
            <a:lvl5pPr>
              <a:defRPr sz="1800" b="0" i="0">
                <a:solidFill>
                  <a:schemeClr val="bg1"/>
                </a:solidFill>
                <a:latin typeface="Arial Narrow"/>
                <a:cs typeface="Arial Narrow"/>
              </a:defRPr>
            </a:lvl5pPr>
          </a:lstStyle>
          <a:p>
            <a:pPr lvl="0"/>
            <a:r>
              <a:rPr lang="ga-IE" dirty="0" smtClean="0"/>
              <a:t>Presenter Name</a:t>
            </a:r>
          </a:p>
          <a:p>
            <a:pPr lvl="0"/>
            <a:r>
              <a:rPr lang="ga-IE" dirty="0" smtClean="0"/>
              <a:t>Presenter Title</a:t>
            </a:r>
            <a:endParaRPr lang="en-US" dirty="0"/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685800" y="5007842"/>
            <a:ext cx="7620000" cy="1588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>
            <a:off x="685800" y="5637212"/>
            <a:ext cx="7620000" cy="1588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idx="20"/>
          </p:nvPr>
        </p:nvSpPr>
        <p:spPr>
          <a:xfrm>
            <a:off x="540000" y="1651000"/>
            <a:ext cx="8057900" cy="3873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7"/>
          </p:nvPr>
        </p:nvSpPr>
        <p:spPr>
          <a:xfrm>
            <a:off x="540000" y="5613400"/>
            <a:ext cx="8120700" cy="6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dirty="0" smtClean="0"/>
              <a:t>Click to edit Master text styles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540000" y="571500"/>
            <a:ext cx="6337300" cy="79533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>
                <a:solidFill>
                  <a:srgbClr val="00ABE2"/>
                </a:solidFill>
              </a:defRPr>
            </a:lvl1pPr>
          </a:lstStyle>
          <a:p>
            <a:r>
              <a:rPr lang="ga-IE" dirty="0" smtClean="0"/>
              <a:t>Click to edit Master title style</a:t>
            </a:r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540000" y="608012"/>
            <a:ext cx="5436000" cy="1588"/>
          </a:xfrm>
          <a:prstGeom prst="line">
            <a:avLst/>
          </a:prstGeom>
          <a:ln>
            <a:solidFill>
              <a:srgbClr val="00ABE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540000" y="1331912"/>
            <a:ext cx="5436000" cy="1588"/>
          </a:xfrm>
          <a:prstGeom prst="line">
            <a:avLst/>
          </a:prstGeom>
          <a:ln>
            <a:solidFill>
              <a:srgbClr val="00ABE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idx="16"/>
          </p:nvPr>
        </p:nvSpPr>
        <p:spPr>
          <a:xfrm>
            <a:off x="5667500" y="1651000"/>
            <a:ext cx="2930400" cy="4255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7"/>
          </p:nvPr>
        </p:nvSpPr>
        <p:spPr>
          <a:xfrm>
            <a:off x="540000" y="5346700"/>
            <a:ext cx="4921000" cy="571500"/>
          </a:xfrm>
          <a:prstGeom prst="rect">
            <a:avLst/>
          </a:prstGeom>
        </p:spPr>
        <p:txBody>
          <a:bodyPr lIns="0" tIns="0" bIns="0"/>
          <a:lstStyle>
            <a:lvl1pPr marL="0" indent="0">
              <a:buNone/>
              <a:defRPr sz="1200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dirty="0" smtClean="0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540000" y="1651000"/>
            <a:ext cx="4921000" cy="35559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180000" indent="-180000">
              <a:buSzPct val="100000"/>
              <a:buFontTx/>
              <a:buNone/>
              <a:defRPr sz="1900">
                <a:solidFill>
                  <a:srgbClr val="00ABE2"/>
                </a:solidFill>
              </a:defRPr>
            </a:lvl1pPr>
            <a:lvl2pPr>
              <a:buNone/>
              <a:defRPr sz="1400"/>
            </a:lvl2pPr>
          </a:lstStyle>
          <a:p>
            <a:pPr lvl="0"/>
            <a:r>
              <a:rPr lang="ga-IE" dirty="0" smtClean="0"/>
              <a:t>Click to edit Master text styles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20"/>
          </p:nvPr>
        </p:nvSpPr>
        <p:spPr>
          <a:xfrm>
            <a:off x="540000" y="2133600"/>
            <a:ext cx="4921000" cy="302260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SzPct val="100000"/>
              <a:buFont typeface="Arial"/>
              <a:buNone/>
              <a:defRPr sz="1900">
                <a:solidFill>
                  <a:srgbClr val="002C44"/>
                </a:solidFill>
              </a:defRPr>
            </a:lvl1pPr>
            <a:lvl2pPr>
              <a:buNone/>
              <a:defRPr sz="1400"/>
            </a:lvl2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0"/>
            <a:r>
              <a:rPr lang="ga-IE" dirty="0" smtClean="0"/>
              <a:t>Second level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540000" y="571500"/>
            <a:ext cx="6337300" cy="79533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>
                <a:solidFill>
                  <a:srgbClr val="00ABE2"/>
                </a:solidFill>
              </a:defRPr>
            </a:lvl1pPr>
          </a:lstStyle>
          <a:p>
            <a:r>
              <a:rPr lang="ga-IE" dirty="0" smtClean="0"/>
              <a:t>Click to edit Master title style</a:t>
            </a:r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540000" y="608012"/>
            <a:ext cx="5436000" cy="1588"/>
          </a:xfrm>
          <a:prstGeom prst="line">
            <a:avLst/>
          </a:prstGeom>
          <a:ln>
            <a:solidFill>
              <a:srgbClr val="00ABE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540000" y="1331912"/>
            <a:ext cx="5436000" cy="1588"/>
          </a:xfrm>
          <a:prstGeom prst="line">
            <a:avLst/>
          </a:prstGeom>
          <a:ln>
            <a:solidFill>
              <a:srgbClr val="00ABE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20"/>
          </p:nvPr>
        </p:nvSpPr>
        <p:spPr>
          <a:xfrm>
            <a:off x="3276600" y="1651000"/>
            <a:ext cx="5321300" cy="3911599"/>
          </a:xfrm>
          <a:prstGeom prst="rect">
            <a:avLst/>
          </a:prstGeom>
        </p:spPr>
        <p:txBody>
          <a:bodyPr lIns="0" tIns="0" bIns="0"/>
          <a:lstStyle>
            <a:lvl1pPr marL="180000" indent="-180000" algn="l">
              <a:buClr>
                <a:srgbClr val="00ABE2"/>
              </a:buClr>
              <a:buSzPct val="100000"/>
              <a:buFont typeface="Arial"/>
              <a:buChar char="•"/>
              <a:defRPr sz="1900">
                <a:solidFill>
                  <a:srgbClr val="002C44"/>
                </a:solidFill>
              </a:defRPr>
            </a:lvl1pPr>
            <a:lvl2pPr>
              <a:buNone/>
              <a:defRPr sz="1400"/>
            </a:lvl2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0"/>
            <a:r>
              <a:rPr lang="ga-IE" dirty="0" smtClean="0"/>
              <a:t>Second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21"/>
          </p:nvPr>
        </p:nvSpPr>
        <p:spPr>
          <a:xfrm>
            <a:off x="540000" y="1651000"/>
            <a:ext cx="2520000" cy="38989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SzPct val="100000"/>
              <a:buFontTx/>
              <a:buNone/>
              <a:defRPr sz="2200" b="0" i="0">
                <a:solidFill>
                  <a:srgbClr val="00ABE2"/>
                </a:solidFill>
                <a:latin typeface="Arial Narrow Bold"/>
                <a:cs typeface="Arial Narrow Bold"/>
              </a:defRPr>
            </a:lvl1pPr>
            <a:lvl2pPr>
              <a:buNone/>
              <a:defRPr sz="1400"/>
            </a:lvl2pPr>
          </a:lstStyle>
          <a:p>
            <a:pPr lvl="0"/>
            <a:r>
              <a:rPr lang="ga-IE" dirty="0" smtClean="0"/>
              <a:t>Click to edit Master text styles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540000" y="571500"/>
            <a:ext cx="6337300" cy="79533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>
                <a:solidFill>
                  <a:srgbClr val="00ABE2"/>
                </a:solidFill>
              </a:defRPr>
            </a:lvl1pPr>
          </a:lstStyle>
          <a:p>
            <a:r>
              <a:rPr lang="ga-IE" dirty="0" smtClean="0"/>
              <a:t>Click to edit Master title style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540000" y="608012"/>
            <a:ext cx="5436000" cy="1588"/>
          </a:xfrm>
          <a:prstGeom prst="line">
            <a:avLst/>
          </a:prstGeom>
          <a:ln>
            <a:solidFill>
              <a:srgbClr val="00ABE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540000" y="1331912"/>
            <a:ext cx="5436000" cy="1588"/>
          </a:xfrm>
          <a:prstGeom prst="line">
            <a:avLst/>
          </a:prstGeom>
          <a:ln>
            <a:solidFill>
              <a:srgbClr val="00ABE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21"/>
          </p:nvPr>
        </p:nvSpPr>
        <p:spPr>
          <a:xfrm>
            <a:off x="540000" y="1651000"/>
            <a:ext cx="2520000" cy="3937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SzPct val="100000"/>
              <a:buFontTx/>
              <a:buNone/>
              <a:defRPr sz="2800" cap="all">
                <a:solidFill>
                  <a:srgbClr val="00ABE2"/>
                </a:solidFill>
                <a:latin typeface="Arial Narrow"/>
                <a:cs typeface="Arial Narrow"/>
              </a:defRPr>
            </a:lvl1pPr>
            <a:lvl2pPr>
              <a:buNone/>
              <a:defRPr sz="1400"/>
            </a:lvl2pPr>
          </a:lstStyle>
          <a:p>
            <a:pPr lvl="0"/>
            <a:r>
              <a:rPr lang="ga-IE" dirty="0" smtClean="0"/>
              <a:t>Click to edit Master text styles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540000" y="571500"/>
            <a:ext cx="6337300" cy="79533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>
                <a:solidFill>
                  <a:srgbClr val="00ABE2"/>
                </a:solidFill>
              </a:defRPr>
            </a:lvl1pPr>
          </a:lstStyle>
          <a:p>
            <a:r>
              <a:rPr lang="ga-IE" dirty="0" smtClean="0"/>
              <a:t>Click to edit Master title style</a:t>
            </a:r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540000" y="608012"/>
            <a:ext cx="5436000" cy="1588"/>
          </a:xfrm>
          <a:prstGeom prst="line">
            <a:avLst/>
          </a:prstGeom>
          <a:ln>
            <a:solidFill>
              <a:srgbClr val="00ABE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>
            <a:off x="540000" y="1331912"/>
            <a:ext cx="5436000" cy="1588"/>
          </a:xfrm>
          <a:prstGeom prst="line">
            <a:avLst/>
          </a:prstGeom>
          <a:ln>
            <a:solidFill>
              <a:srgbClr val="00ABE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20"/>
          </p:nvPr>
        </p:nvSpPr>
        <p:spPr>
          <a:xfrm>
            <a:off x="3276600" y="1651000"/>
            <a:ext cx="5321300" cy="3911599"/>
          </a:xfrm>
          <a:prstGeom prst="rect">
            <a:avLst/>
          </a:prstGeom>
        </p:spPr>
        <p:txBody>
          <a:bodyPr lIns="0" tIns="0" bIns="0"/>
          <a:lstStyle>
            <a:lvl1pPr marL="180000" indent="-180000" algn="l">
              <a:buClr>
                <a:srgbClr val="00ABE2"/>
              </a:buClr>
              <a:buSzPct val="100000"/>
              <a:buFont typeface="Arial"/>
              <a:buChar char="•"/>
              <a:defRPr sz="1900">
                <a:solidFill>
                  <a:srgbClr val="002C44"/>
                </a:solidFill>
              </a:defRPr>
            </a:lvl1pPr>
            <a:lvl2pPr>
              <a:buNone/>
              <a:defRPr sz="1400"/>
            </a:lvl2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0"/>
            <a:r>
              <a:rPr lang="ga-IE" dirty="0" smtClean="0"/>
              <a:t>Second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slideLayout" Target="../slideLayouts/slideLayout7.xml"/><Relationship Id="rId5" Type="http://schemas.openxmlformats.org/officeDocument/2006/relationships/theme" Target="../theme/theme2.xml"/><Relationship Id="rId6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2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F1A9F6-89D2-5246-A080-431BB3D29305}" type="datetimeFigureOut">
              <a:rPr lang="en-US" smtClean="0"/>
              <a:pPr/>
              <a:t>15-12-07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203F28-1B1F-534F-BB84-634DA451703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section-screen300dpi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I-symbol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98600" y="0"/>
            <a:ext cx="1645810" cy="1475134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0" y="6381328"/>
            <a:ext cx="9144000" cy="476672"/>
          </a:xfrm>
          <a:prstGeom prst="rect">
            <a:avLst/>
          </a:prstGeom>
          <a:solidFill>
            <a:srgbClr val="009F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 cap="all">
          <a:solidFill>
            <a:srgbClr val="00ABE2"/>
          </a:solidFill>
          <a:latin typeface="Arial Narrow Bold"/>
          <a:ea typeface="+mj-ea"/>
          <a:cs typeface="Arial Narrow 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251520" y="0"/>
            <a:ext cx="8640960" cy="6345212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INTRODUCTION TO TI CANADA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155400"/>
            <a:ext cx="7543800" cy="326158"/>
          </a:xfrm>
          <a:ln>
            <a:noFill/>
          </a:ln>
        </p:spPr>
        <p:txBody>
          <a:bodyPr/>
          <a:lstStyle/>
          <a:p>
            <a:r>
              <a:rPr lang="en-US" dirty="0" smtClean="0"/>
              <a:t>OUR WORK, MISSION AND GOALS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Clair Woodside, Director, Transparency International Canada 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683568" y="5013176"/>
            <a:ext cx="7848872" cy="0"/>
          </a:xfrm>
          <a:prstGeom prst="line">
            <a:avLst/>
          </a:prstGeom>
          <a:ln w="127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83568" y="5635848"/>
            <a:ext cx="7848872" cy="0"/>
          </a:xfrm>
          <a:prstGeom prst="line">
            <a:avLst/>
          </a:prstGeom>
          <a:ln w="127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6156176" y="579284"/>
            <a:ext cx="2413635" cy="574675"/>
          </a:xfrm>
          <a:prstGeom prst="rect">
            <a:avLst/>
          </a:prstGeom>
          <a:solidFill>
            <a:srgbClr val="FF17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4" name="Text Box 2"/>
          <p:cNvSpPr txBox="1"/>
          <p:nvPr/>
        </p:nvSpPr>
        <p:spPr>
          <a:xfrm>
            <a:off x="6156176" y="764704"/>
            <a:ext cx="2413635" cy="22987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0000"/>
              </a:lnSpc>
              <a:spcAft>
                <a:spcPts val="1000"/>
              </a:spcAft>
            </a:pPr>
            <a:r>
              <a:rPr lang="en-US" sz="950" dirty="0">
                <a:solidFill>
                  <a:srgbClr val="000000"/>
                </a:solidFill>
                <a:effectLst/>
                <a:latin typeface="Arial"/>
                <a:ea typeface="Cambria"/>
                <a:cs typeface="Times New Roman"/>
              </a:rPr>
              <a:t>INSERT CHAPTER LOGO</a:t>
            </a:r>
          </a:p>
        </p:txBody>
      </p:sp>
      <p:pic>
        <p:nvPicPr>
          <p:cNvPr id="7" name="Picture 6" descr="TI-Canada-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16632"/>
            <a:ext cx="4716016" cy="11901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21"/>
          </p:nvPr>
        </p:nvSpPr>
        <p:spPr>
          <a:xfrm>
            <a:off x="540000" y="5013176"/>
            <a:ext cx="8136456" cy="936104"/>
          </a:xfrm>
        </p:spPr>
        <p:txBody>
          <a:bodyPr/>
          <a:lstStyle/>
          <a:p>
            <a:r>
              <a:rPr lang="en-US" dirty="0" smtClean="0"/>
              <a:t>Corruption = abuse </a:t>
            </a:r>
            <a:r>
              <a:rPr lang="en-US" dirty="0"/>
              <a:t>of entrusted power for private </a:t>
            </a:r>
            <a:r>
              <a:rPr lang="en-US" dirty="0" smtClean="0"/>
              <a:t>gain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ARE WE?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20"/>
          </p:nvPr>
        </p:nvSpPr>
        <p:spPr>
          <a:xfrm>
            <a:off x="539552" y="1651000"/>
            <a:ext cx="8064896" cy="3362176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Transparency </a:t>
            </a:r>
            <a:r>
              <a:rPr lang="en-US" dirty="0"/>
              <a:t>International Canada </a:t>
            </a:r>
            <a:r>
              <a:rPr lang="en-US" dirty="0" smtClean="0"/>
              <a:t>is </a:t>
            </a:r>
            <a:r>
              <a:rPr lang="en-US" dirty="0"/>
              <a:t>Canada’s leading anti-corruption </a:t>
            </a:r>
            <a:r>
              <a:rPr lang="en-US" dirty="0" smtClean="0"/>
              <a:t>organization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We are the Canadian chapter of the global Transparency International (TI) movement which has chapters working in more than 100 countries and an unparalleled global understanding and expertise of the </a:t>
            </a:r>
            <a:r>
              <a:rPr lang="en-US" dirty="0" smtClean="0"/>
              <a:t>challenges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Vision, mission, core values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20"/>
          </p:nvPr>
        </p:nvSpPr>
        <p:spPr>
          <a:xfrm>
            <a:off x="539552" y="1651000"/>
            <a:ext cx="8058348" cy="3911599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TI’s </a:t>
            </a:r>
            <a:r>
              <a:rPr lang="en-US" b="1" dirty="0"/>
              <a:t>vision</a:t>
            </a:r>
            <a:r>
              <a:rPr lang="en-US" dirty="0"/>
              <a:t> is a world in which government, politics, business, civil society and the daily lives of people are free of corruption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>
              <a:defRPr/>
            </a:pPr>
            <a:r>
              <a:rPr lang="en-US" dirty="0"/>
              <a:t>Our </a:t>
            </a:r>
            <a:r>
              <a:rPr lang="en-US" b="1" dirty="0"/>
              <a:t>mission</a:t>
            </a:r>
            <a:r>
              <a:rPr lang="en-US" dirty="0"/>
              <a:t> is to stop corruption and promote transparency, accountability and integrity at all levels and across all sectors of society</a:t>
            </a:r>
            <a:r>
              <a:rPr lang="en-US" dirty="0" smtClean="0"/>
              <a:t>.</a:t>
            </a:r>
          </a:p>
          <a:p>
            <a:pPr marL="0" indent="0">
              <a:buNone/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Our </a:t>
            </a:r>
            <a:r>
              <a:rPr lang="en-US" b="1" dirty="0"/>
              <a:t>core values</a:t>
            </a:r>
            <a:r>
              <a:rPr lang="en-US" dirty="0"/>
              <a:t> are transparency, accountability, integrity, solidarity, courage, justice and democracy.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446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transparency_669.png"/>
          <p:cNvPicPr>
            <a:picLocks noGrp="1" noChangeAspect="1"/>
          </p:cNvPicPr>
          <p:nvPr>
            <p:ph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02" r="26502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Transparency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en-US" dirty="0"/>
              <a:t>Transparency is about shedding light on rules, plans, processes and actions. </a:t>
            </a:r>
          </a:p>
          <a:p>
            <a:r>
              <a:rPr lang="en-US" dirty="0" smtClean="0"/>
              <a:t>It </a:t>
            </a:r>
            <a:r>
              <a:rPr lang="en-US" dirty="0"/>
              <a:t>is knowing </a:t>
            </a:r>
            <a:r>
              <a:rPr lang="en-US" b="1" dirty="0"/>
              <a:t>why</a:t>
            </a:r>
            <a:r>
              <a:rPr lang="en-US" dirty="0"/>
              <a:t>, </a:t>
            </a:r>
            <a:r>
              <a:rPr lang="en-US" b="1" dirty="0"/>
              <a:t>how</a:t>
            </a:r>
            <a:r>
              <a:rPr lang="en-US" dirty="0"/>
              <a:t>, </a:t>
            </a:r>
            <a:r>
              <a:rPr lang="en-US" b="1" dirty="0"/>
              <a:t>what</a:t>
            </a:r>
            <a:r>
              <a:rPr lang="en-US" dirty="0"/>
              <a:t>, and </a:t>
            </a:r>
            <a:r>
              <a:rPr lang="en-US" b="1" dirty="0"/>
              <a:t>how </a:t>
            </a:r>
            <a:r>
              <a:rPr lang="en-US" b="1" dirty="0" smtClean="0"/>
              <a:t>much</a:t>
            </a:r>
            <a:r>
              <a:rPr lang="en-US" dirty="0" smtClean="0"/>
              <a:t>.</a:t>
            </a:r>
          </a:p>
          <a:p>
            <a:r>
              <a:rPr lang="en-US" dirty="0" smtClean="0"/>
              <a:t>Transparency </a:t>
            </a:r>
            <a:r>
              <a:rPr lang="en-US" dirty="0"/>
              <a:t>ensures that public officials, civil servants, managers, board members and businesspeople act visibly and understandably, and report on their activities. </a:t>
            </a:r>
          </a:p>
          <a:p>
            <a:r>
              <a:rPr lang="en-US" dirty="0" smtClean="0"/>
              <a:t>Transparency means </a:t>
            </a:r>
            <a:r>
              <a:rPr lang="en-US" dirty="0"/>
              <a:t>that the general public can hold them to account. </a:t>
            </a:r>
          </a:p>
          <a:p>
            <a:r>
              <a:rPr lang="en-US" dirty="0" smtClean="0"/>
              <a:t>It </a:t>
            </a:r>
            <a:r>
              <a:rPr lang="en-US" dirty="0"/>
              <a:t>is the surest way of guarding against corruption, and helps increase trust in the people and institutions on which our futures depend.</a:t>
            </a:r>
          </a:p>
        </p:txBody>
      </p:sp>
    </p:spTree>
    <p:extLst>
      <p:ext uri="{BB962C8B-B14F-4D97-AF65-F5344CB8AC3E}">
        <p14:creationId xmlns:p14="http://schemas.microsoft.com/office/powerpoint/2010/main" val="1070501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grey-ti.png"/>
          <p:cNvPicPr>
            <a:picLocks noGrp="1" noChangeAspect="1"/>
          </p:cNvPicPr>
          <p:nvPr>
            <p:ph type="pic" idx="16"/>
          </p:nvPr>
        </p:nvPicPr>
        <p:blipFill>
          <a:blip r:embed="rId2"/>
          <a:srcRect l="33911" r="33911"/>
          <a:stretch>
            <a:fillRect/>
          </a:stretch>
        </p:blipFill>
        <p:spPr>
          <a:xfrm>
            <a:off x="5667500" y="2420888"/>
            <a:ext cx="2930400" cy="2448272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pPr marL="800100" lvl="1" indent="-342900">
              <a:buFontTx/>
              <a:buChar char="•"/>
              <a:defRPr/>
            </a:pPr>
            <a:r>
              <a:rPr lang="en-GB" sz="1900" dirty="0" smtClean="0">
                <a:cs typeface="Arial" pitchFamily="34" charset="0"/>
              </a:rPr>
              <a:t>Promote </a:t>
            </a:r>
            <a:r>
              <a:rPr lang="en-GB" sz="1900" dirty="0">
                <a:cs typeface="Arial" pitchFamily="34" charset="0"/>
              </a:rPr>
              <a:t>change that improves the lives of people </a:t>
            </a:r>
            <a:r>
              <a:rPr lang="en-GB" sz="1900" dirty="0" smtClean="0">
                <a:cs typeface="Arial" pitchFamily="34" charset="0"/>
              </a:rPr>
              <a:t>by </a:t>
            </a:r>
            <a:r>
              <a:rPr lang="en-GB" sz="1900" dirty="0">
                <a:cs typeface="Arial" pitchFamily="34" charset="0"/>
              </a:rPr>
              <a:t>stopping </a:t>
            </a:r>
            <a:r>
              <a:rPr lang="en-GB" sz="1900" dirty="0" smtClean="0">
                <a:cs typeface="Arial" pitchFamily="34" charset="0"/>
              </a:rPr>
              <a:t>corruption</a:t>
            </a:r>
          </a:p>
          <a:p>
            <a:pPr marL="800100" lvl="1" indent="-342900">
              <a:buFontTx/>
              <a:buChar char="•"/>
              <a:defRPr/>
            </a:pPr>
            <a:r>
              <a:rPr lang="en-GB" sz="1900" dirty="0" smtClean="0">
                <a:cs typeface="Arial" pitchFamily="34" charset="0"/>
              </a:rPr>
              <a:t>Research, educate and pursue evidence</a:t>
            </a:r>
            <a:r>
              <a:rPr lang="en-GB" sz="1900" dirty="0">
                <a:cs typeface="Arial" pitchFamily="34" charset="0"/>
              </a:rPr>
              <a:t>-based </a:t>
            </a:r>
            <a:r>
              <a:rPr lang="en-GB" sz="1900" dirty="0" smtClean="0">
                <a:cs typeface="Arial" pitchFamily="34" charset="0"/>
              </a:rPr>
              <a:t>advocacy: </a:t>
            </a:r>
            <a:r>
              <a:rPr lang="en-GB" sz="1900" dirty="0">
                <a:cs typeface="Arial" pitchFamily="34" charset="0"/>
              </a:rPr>
              <a:t>identify </a:t>
            </a:r>
            <a:r>
              <a:rPr lang="en-GB" sz="1900" dirty="0" smtClean="0">
                <a:cs typeface="Arial" pitchFamily="34" charset="0"/>
              </a:rPr>
              <a:t>the problem </a:t>
            </a:r>
            <a:r>
              <a:rPr lang="en-GB" sz="1900" dirty="0">
                <a:cs typeface="Arial" pitchFamily="34" charset="0"/>
              </a:rPr>
              <a:t>and what works to solve </a:t>
            </a:r>
            <a:r>
              <a:rPr lang="en-GB" sz="1900" dirty="0" smtClean="0">
                <a:cs typeface="Arial" pitchFamily="34" charset="0"/>
              </a:rPr>
              <a:t>it</a:t>
            </a:r>
          </a:p>
          <a:p>
            <a:pPr marL="800100" lvl="1" indent="-342900">
              <a:buFontTx/>
              <a:buChar char="•"/>
              <a:defRPr/>
            </a:pPr>
            <a:r>
              <a:rPr lang="en-GB" sz="1900" dirty="0" smtClean="0">
                <a:cs typeface="Arial" pitchFamily="34" charset="0"/>
              </a:rPr>
              <a:t>Engage in critical but constructive engagement with all stakeholders</a:t>
            </a:r>
          </a:p>
          <a:p>
            <a:pPr marL="800100" lvl="1" indent="-342900">
              <a:buFontTx/>
              <a:buChar char="•"/>
              <a:defRPr/>
            </a:pPr>
            <a:r>
              <a:rPr lang="en-GB" sz="1900" dirty="0" smtClean="0">
                <a:cs typeface="Arial" pitchFamily="34" charset="0"/>
              </a:rPr>
              <a:t>Build </a:t>
            </a:r>
            <a:r>
              <a:rPr lang="en-GB" sz="1900" dirty="0">
                <a:cs typeface="Arial" pitchFamily="34" charset="0"/>
              </a:rPr>
              <a:t>alliances, draw on the strength of the TI movement, identify priorities and set strategy to achieve them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/>
              <a:t>What do we do?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2120" y="2420888"/>
            <a:ext cx="3035300" cy="236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20"/>
          </p:nvPr>
        </p:nvSpPr>
        <p:spPr>
          <a:xfrm>
            <a:off x="539552" y="1651000"/>
            <a:ext cx="8058348" cy="3911599"/>
          </a:xfrm>
        </p:spPr>
        <p:txBody>
          <a:bodyPr/>
          <a:lstStyle/>
          <a:p>
            <a:r>
              <a:rPr lang="en-US" dirty="0" smtClean="0"/>
              <a:t>Combat </a:t>
            </a:r>
            <a:r>
              <a:rPr lang="en-US" dirty="0"/>
              <a:t>corruption of all kinds in </a:t>
            </a:r>
            <a:r>
              <a:rPr lang="en-US" dirty="0" smtClean="0"/>
              <a:t>Canada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Reduce </a:t>
            </a:r>
            <a:r>
              <a:rPr lang="en-US" dirty="0"/>
              <a:t>the role of Canadian companies and individuals in fuelling corruption </a:t>
            </a:r>
            <a:r>
              <a:rPr lang="en-US" dirty="0" smtClean="0"/>
              <a:t>overseas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Educate </a:t>
            </a:r>
            <a:r>
              <a:rPr lang="en-US" dirty="0"/>
              <a:t>Canadians about the many faces of corruption and the harm that it </a:t>
            </a:r>
            <a:r>
              <a:rPr lang="en-US" dirty="0" smtClean="0"/>
              <a:t>causes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Advocate </a:t>
            </a:r>
            <a:r>
              <a:rPr lang="en-US" dirty="0"/>
              <a:t>for tighter </a:t>
            </a:r>
            <a:r>
              <a:rPr lang="en-US" dirty="0" smtClean="0"/>
              <a:t>anti-corruption </a:t>
            </a:r>
            <a:r>
              <a:rPr lang="en-US" dirty="0"/>
              <a:t>legislation and better whistleblower protection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/>
              <a:t>Our priorities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pPr marL="800100" lvl="1" indent="-342900">
              <a:buFontTx/>
              <a:buChar char="•"/>
              <a:defRPr/>
            </a:pPr>
            <a:r>
              <a:rPr lang="en-GB" sz="2000" dirty="0" smtClean="0">
                <a:cs typeface="Arial" pitchFamily="34" charset="0"/>
              </a:rPr>
              <a:t>Corruption Perceptions Index</a:t>
            </a:r>
          </a:p>
          <a:p>
            <a:pPr marL="800100" lvl="1" indent="-342900">
              <a:buFontTx/>
              <a:buChar char="•"/>
              <a:defRPr/>
            </a:pPr>
            <a:r>
              <a:rPr lang="en-GB" sz="2000" dirty="0" smtClean="0">
                <a:cs typeface="Arial" pitchFamily="34" charset="0"/>
              </a:rPr>
              <a:t>Global Corruption Barometer </a:t>
            </a:r>
          </a:p>
          <a:p>
            <a:pPr marL="800100" lvl="1" indent="-342900">
              <a:buFontTx/>
              <a:buChar char="•"/>
              <a:defRPr/>
            </a:pPr>
            <a:r>
              <a:rPr lang="en-GB" sz="2000" dirty="0" smtClean="0">
                <a:cs typeface="Arial" pitchFamily="34" charset="0"/>
              </a:rPr>
              <a:t>Global Corruption Report</a:t>
            </a:r>
          </a:p>
          <a:p>
            <a:pPr marL="800100" lvl="1" indent="-342900">
              <a:buFontTx/>
              <a:buChar char="•"/>
              <a:defRPr/>
            </a:pPr>
            <a:r>
              <a:rPr lang="en-GB" sz="2000" dirty="0"/>
              <a:t>Anti-Corruption Compliance </a:t>
            </a:r>
            <a:r>
              <a:rPr lang="en-GB" sz="2000" dirty="0" smtClean="0"/>
              <a:t>Checklist / Business Integrity Toolkit</a:t>
            </a:r>
            <a:endParaRPr lang="en-GB" sz="2000" dirty="0">
              <a:cs typeface="Arial" pitchFamily="34" charset="0"/>
            </a:endParaRPr>
          </a:p>
          <a:p>
            <a:pPr marL="800100" lvl="1" indent="-342900">
              <a:buFontTx/>
              <a:buChar char="•"/>
              <a:defRPr/>
            </a:pPr>
            <a:r>
              <a:rPr lang="en-GB" sz="2000" dirty="0" smtClean="0"/>
              <a:t>Bribe Payers Index </a:t>
            </a:r>
          </a:p>
          <a:p>
            <a:pPr marL="800100" lvl="1" indent="-342900">
              <a:buFontTx/>
              <a:buChar char="•"/>
              <a:defRPr/>
            </a:pPr>
            <a:r>
              <a:rPr lang="en-GB" sz="2000" dirty="0" smtClean="0"/>
              <a:t>Exporting Corruption Report 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Ti’s signature tools/PUBLICATIONS</a:t>
            </a:r>
            <a:endParaRPr lang="en-US" dirty="0"/>
          </a:p>
        </p:txBody>
      </p:sp>
      <p:pic>
        <p:nvPicPr>
          <p:cNvPr id="12" name="Picture Placeholder 11" descr="doc.jpg"/>
          <p:cNvPicPr>
            <a:picLocks noGrp="1" noChangeAspect="1"/>
          </p:cNvPicPr>
          <p:nvPr>
            <p:ph type="pic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" r="130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985348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20"/>
          </p:nvPr>
        </p:nvSpPr>
        <p:spPr>
          <a:xfrm>
            <a:off x="540000" y="1556792"/>
            <a:ext cx="8136456" cy="3600400"/>
          </a:xfrm>
        </p:spPr>
        <p:txBody>
          <a:bodyPr/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Become a Member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Become a Supporter 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Volunteer </a:t>
            </a:r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DONATE 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 us!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519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520" y="252140"/>
            <a:ext cx="8640960" cy="6345212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Content Placeholder 9"/>
          <p:cNvSpPr txBox="1">
            <a:spLocks/>
          </p:cNvSpPr>
          <p:nvPr/>
        </p:nvSpPr>
        <p:spPr>
          <a:xfrm>
            <a:off x="251520" y="2348880"/>
            <a:ext cx="8640960" cy="3866232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750"/>
              </a:spcAft>
              <a:buNone/>
            </a:pPr>
            <a:r>
              <a:rPr lang="en-US" sz="1600" dirty="0" err="1" smtClean="0">
                <a:solidFill>
                  <a:srgbClr val="F2F2F2"/>
                </a:solidFill>
                <a:latin typeface="Arial Narrow Bold"/>
                <a:cs typeface="Arial Narrow Bold"/>
              </a:rPr>
              <a:t>www.transparency.ca</a:t>
            </a:r>
            <a:endParaRPr lang="en-US" sz="1600" dirty="0" smtClean="0">
              <a:solidFill>
                <a:srgbClr val="F2F2F2"/>
              </a:solidFill>
              <a:latin typeface="Arial Narrow Bold"/>
              <a:cs typeface="Arial Narrow Bold"/>
            </a:endParaRPr>
          </a:p>
          <a:p>
            <a:pPr marL="0" indent="0" algn="ctr">
              <a:buNone/>
            </a:pPr>
            <a:endParaRPr lang="en-US" sz="1600" dirty="0" smtClean="0">
              <a:solidFill>
                <a:schemeClr val="bg1">
                  <a:lumMod val="95000"/>
                </a:schemeClr>
              </a:solidFill>
              <a:latin typeface="Arial Narrow Bold"/>
              <a:cs typeface="Arial Narrow Bold"/>
            </a:endParaRPr>
          </a:p>
          <a:p>
            <a:pPr marL="0" indent="0" algn="ctr">
              <a:buNone/>
            </a:pPr>
            <a:r>
              <a:rPr lang="en-US" sz="1200" dirty="0" smtClean="0">
                <a:solidFill>
                  <a:schemeClr val="bg1"/>
                </a:solidFill>
                <a:latin typeface="Arial Narrow Bold"/>
                <a:cs typeface="Arial Narrow Bold"/>
              </a:rPr>
              <a:t>@</a:t>
            </a:r>
            <a:r>
              <a:rPr lang="en-US" sz="1200" dirty="0" err="1" smtClean="0">
                <a:solidFill>
                  <a:schemeClr val="bg1"/>
                </a:solidFill>
                <a:latin typeface="Arial Narrow Bold"/>
                <a:cs typeface="Arial Narrow Bold"/>
              </a:rPr>
              <a:t>TI_Canada</a:t>
            </a:r>
            <a:endParaRPr lang="en-US" sz="1200" dirty="0" smtClean="0">
              <a:solidFill>
                <a:schemeClr val="bg1"/>
              </a:solidFill>
              <a:latin typeface="Arial Narrow Bold"/>
              <a:cs typeface="Arial Narrow Bold"/>
            </a:endParaRPr>
          </a:p>
          <a:p>
            <a:pPr marL="0" indent="0" algn="ctr">
              <a:buNone/>
            </a:pPr>
            <a:endParaRPr lang="en-US" sz="1200" dirty="0">
              <a:solidFill>
                <a:schemeClr val="bg1"/>
              </a:solidFill>
              <a:latin typeface="Arial Narrow Bold"/>
              <a:cs typeface="Arial Narrow Bold"/>
            </a:endParaRPr>
          </a:p>
          <a:p>
            <a:pPr marL="0" indent="0" algn="ctr">
              <a:spcBef>
                <a:spcPts val="1488"/>
              </a:spcBef>
              <a:buNone/>
            </a:pPr>
            <a:r>
              <a:rPr lang="en-US" sz="1200" dirty="0" smtClean="0">
                <a:solidFill>
                  <a:schemeClr val="bg1"/>
                </a:solidFill>
                <a:latin typeface="Arial Narrow Bold"/>
                <a:cs typeface="Arial Narrow Bold"/>
              </a:rPr>
              <a:t>/</a:t>
            </a:r>
            <a:r>
              <a:rPr lang="en-US" sz="1200" dirty="0">
                <a:solidFill>
                  <a:schemeClr val="bg1"/>
                </a:solidFill>
                <a:latin typeface="Arial Narrow Bold"/>
                <a:cs typeface="Arial Narrow Bold"/>
              </a:rPr>
              <a:t>company/transparency-</a:t>
            </a:r>
            <a:r>
              <a:rPr lang="en-US" sz="1200" dirty="0" err="1">
                <a:solidFill>
                  <a:schemeClr val="bg1"/>
                </a:solidFill>
                <a:latin typeface="Arial Narrow Bold"/>
                <a:cs typeface="Arial Narrow Bold"/>
              </a:rPr>
              <a:t>intl</a:t>
            </a:r>
            <a:r>
              <a:rPr lang="en-US" sz="1200" dirty="0">
                <a:solidFill>
                  <a:schemeClr val="bg1"/>
                </a:solidFill>
                <a:latin typeface="Arial Narrow Bold"/>
                <a:cs typeface="Arial Narrow Bold"/>
              </a:rPr>
              <a:t>-</a:t>
            </a:r>
            <a:r>
              <a:rPr lang="en-US" sz="1200" dirty="0" err="1">
                <a:solidFill>
                  <a:schemeClr val="bg1"/>
                </a:solidFill>
                <a:latin typeface="Arial Narrow Bold"/>
                <a:cs typeface="Arial Narrow Bold"/>
              </a:rPr>
              <a:t>canada</a:t>
            </a:r>
            <a:endParaRPr lang="en-US" sz="1200" dirty="0">
              <a:solidFill>
                <a:schemeClr val="bg1"/>
              </a:solidFill>
              <a:latin typeface="Arial Narrow Bold"/>
              <a:cs typeface="Arial Narrow Bold"/>
            </a:endParaRPr>
          </a:p>
          <a:p>
            <a:pPr marL="0" indent="0" algn="ctr">
              <a:spcBef>
                <a:spcPts val="1488"/>
              </a:spcBef>
              <a:buNone/>
            </a:pPr>
            <a:endParaRPr lang="en-US" sz="1200" dirty="0">
              <a:solidFill>
                <a:schemeClr val="bg1"/>
              </a:solidFill>
              <a:latin typeface="Arial Narrow Bold"/>
              <a:cs typeface="Arial Narrow Bold"/>
            </a:endParaRPr>
          </a:p>
          <a:p>
            <a:pPr marL="0" indent="0" algn="ctr">
              <a:spcBef>
                <a:spcPts val="1488"/>
              </a:spcBef>
              <a:buNone/>
            </a:pPr>
            <a:r>
              <a:rPr lang="en-US" sz="1200" dirty="0" smtClean="0">
                <a:solidFill>
                  <a:schemeClr val="bg1"/>
                </a:solidFill>
                <a:latin typeface="Arial Narrow Bold"/>
                <a:cs typeface="Arial Narrow Bold"/>
              </a:rPr>
              <a:t>/</a:t>
            </a:r>
            <a:r>
              <a:rPr lang="en-US" sz="1200" dirty="0" err="1" smtClean="0">
                <a:solidFill>
                  <a:schemeClr val="bg1"/>
                </a:solidFill>
                <a:latin typeface="Arial Narrow Bold"/>
                <a:cs typeface="Arial Narrow Bold"/>
              </a:rPr>
              <a:t>TransparencyInternationalCanada</a:t>
            </a:r>
            <a:endParaRPr lang="en-US" sz="1200" dirty="0">
              <a:solidFill>
                <a:schemeClr val="bg1"/>
              </a:solidFill>
              <a:latin typeface="Arial Narrow Bold"/>
              <a:cs typeface="Arial Narrow Bold"/>
            </a:endParaRPr>
          </a:p>
          <a:p>
            <a:pPr marL="0" indent="0" algn="ctr">
              <a:spcBef>
                <a:spcPts val="1488"/>
              </a:spcBef>
              <a:buNone/>
            </a:pPr>
            <a:endParaRPr lang="en-US" sz="1200" dirty="0">
              <a:solidFill>
                <a:schemeClr val="bg1"/>
              </a:solidFill>
              <a:latin typeface="Arial Narrow Bold"/>
              <a:cs typeface="Arial Narrow Bold"/>
            </a:endParaRPr>
          </a:p>
          <a:p>
            <a:pPr marL="0" indent="0" algn="ctr">
              <a:spcBef>
                <a:spcPts val="1488"/>
              </a:spcBef>
              <a:buNone/>
            </a:pPr>
            <a:r>
              <a:rPr lang="en-US" sz="1050" dirty="0">
                <a:solidFill>
                  <a:schemeClr val="bg1"/>
                </a:solidFill>
                <a:latin typeface="Arial Narrow Bold"/>
                <a:cs typeface="Arial Narrow Bold"/>
              </a:rPr>
              <a:t>© 2015 Transparency International Canada Inc. All rights reserved.</a:t>
            </a:r>
          </a:p>
          <a:p>
            <a:pPr marL="0" indent="0" algn="ctr">
              <a:spcAft>
                <a:spcPts val="1750"/>
              </a:spcAft>
              <a:buNone/>
            </a:pPr>
            <a:endParaRPr lang="en-US" sz="1200" dirty="0">
              <a:solidFill>
                <a:schemeClr val="bg1"/>
              </a:solidFill>
              <a:latin typeface="Arial Narrow Bold"/>
              <a:cs typeface="Arial Narrow Bold"/>
            </a:endParaRPr>
          </a:p>
          <a:p>
            <a:pPr marL="0" indent="0" algn="ctr">
              <a:buNone/>
            </a:pPr>
            <a:endParaRPr lang="en-US" sz="1500" dirty="0">
              <a:solidFill>
                <a:schemeClr val="bg1"/>
              </a:solidFill>
              <a:latin typeface="Arial Narrow Bold"/>
              <a:cs typeface="Arial Narrow Bold"/>
            </a:endParaRPr>
          </a:p>
        </p:txBody>
      </p:sp>
      <p:pic>
        <p:nvPicPr>
          <p:cNvPr id="9" name="Picture 8" descr="TI-Canada-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764704"/>
            <a:ext cx="4716016" cy="1190142"/>
          </a:xfrm>
          <a:prstGeom prst="rect">
            <a:avLst/>
          </a:prstGeom>
        </p:spPr>
      </p:pic>
      <p:pic>
        <p:nvPicPr>
          <p:cNvPr id="10" name="Picture 9" descr="twitt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708920"/>
            <a:ext cx="432048" cy="432048"/>
          </a:xfrm>
          <a:prstGeom prst="rect">
            <a:avLst/>
          </a:prstGeom>
        </p:spPr>
      </p:pic>
      <p:pic>
        <p:nvPicPr>
          <p:cNvPr id="11" name="Picture 10" descr="LinkedIn_logo_initial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429000"/>
            <a:ext cx="360040" cy="360040"/>
          </a:xfrm>
          <a:prstGeom prst="rect">
            <a:avLst/>
          </a:prstGeom>
        </p:spPr>
      </p:pic>
      <p:pic>
        <p:nvPicPr>
          <p:cNvPr id="12" name="Picture 11" descr="facebook-icon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4005064"/>
            <a:ext cx="393700" cy="393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i-presentation-template-2014">
  <a:themeElements>
    <a:clrScheme name="Transparency International">
      <a:dk1>
        <a:sysClr val="windowText" lastClr="000000"/>
      </a:dk1>
      <a:lt1>
        <a:sysClr val="window" lastClr="FFFFFF"/>
      </a:lt1>
      <a:dk2>
        <a:srgbClr val="0B0D11"/>
      </a:dk2>
      <a:lt2>
        <a:srgbClr val="DDDEDD"/>
      </a:lt2>
      <a:accent1>
        <a:srgbClr val="BFBFBF"/>
      </a:accent1>
      <a:accent2>
        <a:srgbClr val="595959"/>
      </a:accent2>
      <a:accent3>
        <a:srgbClr val="4F7689"/>
      </a:accent3>
      <a:accent4>
        <a:srgbClr val="60BCDF"/>
      </a:accent4>
      <a:accent5>
        <a:srgbClr val="009FEE"/>
      </a:accent5>
      <a:accent6>
        <a:srgbClr val="0076B1"/>
      </a:accent6>
      <a:hlink>
        <a:srgbClr val="009FEE"/>
      </a:hlink>
      <a:folHlink>
        <a:srgbClr val="009FEE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NEXALA">
      <a:dk1>
        <a:srgbClr val="002C44"/>
      </a:dk1>
      <a:lt1>
        <a:srgbClr val="FFFFFE"/>
      </a:lt1>
      <a:dk2>
        <a:srgbClr val="002C44"/>
      </a:dk2>
      <a:lt2>
        <a:srgbClr val="DDDEDD"/>
      </a:lt2>
      <a:accent1>
        <a:srgbClr val="141313"/>
      </a:accent1>
      <a:accent2>
        <a:srgbClr val="313231"/>
      </a:accent2>
      <a:accent3>
        <a:srgbClr val="505150"/>
      </a:accent3>
      <a:accent4>
        <a:srgbClr val="6D6E6D"/>
      </a:accent4>
      <a:accent5>
        <a:srgbClr val="8D8E8D"/>
      </a:accent5>
      <a:accent6>
        <a:srgbClr val="B2B3B2"/>
      </a:accent6>
      <a:hlink>
        <a:srgbClr val="29ABE2"/>
      </a:hlink>
      <a:folHlink>
        <a:srgbClr val="002C44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ti-presentation-template-2014.potx</Template>
  <TotalTime>1304</TotalTime>
  <Words>416</Words>
  <Application>Microsoft Macintosh PowerPoint</Application>
  <PresentationFormat>On-screen Show (4:3)</PresentationFormat>
  <Paragraphs>62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ti-presentation-template-2014</vt:lpstr>
      <vt:lpstr>Office Theme</vt:lpstr>
      <vt:lpstr>INTRODUCTION TO TI CANADA</vt:lpstr>
      <vt:lpstr>WHO ARE WE?</vt:lpstr>
      <vt:lpstr>Vision, mission, core values</vt:lpstr>
      <vt:lpstr>Transparency </vt:lpstr>
      <vt:lpstr>What do we do?</vt:lpstr>
      <vt:lpstr>Our priorities </vt:lpstr>
      <vt:lpstr>Ti’s signature tools/PUBLICATIONS</vt:lpstr>
      <vt:lpstr>Join us!</vt:lpstr>
      <vt:lpstr>PowerPoint Presentation</vt:lpstr>
    </vt:vector>
  </TitlesOfParts>
  <Manager/>
  <Company>bruc1e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charlie  brown</dc:creator>
  <cp:keywords/>
  <dc:description/>
  <cp:lastModifiedBy>Alesia</cp:lastModifiedBy>
  <cp:revision>180</cp:revision>
  <dcterms:created xsi:type="dcterms:W3CDTF">2013-10-14T13:11:05Z</dcterms:created>
  <dcterms:modified xsi:type="dcterms:W3CDTF">2015-12-08T01:15:21Z</dcterms:modified>
  <cp:category/>
</cp:coreProperties>
</file>