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84" r:id="rId2"/>
    <p:sldId id="273" r:id="rId3"/>
    <p:sldId id="281" r:id="rId4"/>
    <p:sldId id="280" r:id="rId5"/>
    <p:sldId id="282" r:id="rId6"/>
    <p:sldId id="283" r:id="rId7"/>
    <p:sldId id="270" r:id="rId8"/>
    <p:sldId id="319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320" r:id="rId22"/>
    <p:sldId id="297" r:id="rId23"/>
    <p:sldId id="298" r:id="rId24"/>
    <p:sldId id="299" r:id="rId25"/>
    <p:sldId id="314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13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278" r:id="rId46"/>
    <p:sldId id="277" r:id="rId47"/>
    <p:sldId id="321" r:id="rId4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5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8" y="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/>
          <a:lstStyle>
            <a:lvl1pPr algn="r">
              <a:defRPr sz="1200"/>
            </a:lvl1pPr>
          </a:lstStyle>
          <a:p>
            <a:fld id="{EC2A2262-D5D9-48FD-92AD-E63BD836012C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18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8" y="882918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 anchor="b"/>
          <a:lstStyle>
            <a:lvl1pPr algn="r">
              <a:defRPr sz="1200"/>
            </a:lvl1pPr>
          </a:lstStyle>
          <a:p>
            <a:fld id="{3589137B-6F59-4160-9B83-67BEBCE00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484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8" y="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/>
          <a:lstStyle>
            <a:lvl1pPr algn="r">
              <a:defRPr sz="1200"/>
            </a:lvl1pPr>
          </a:lstStyle>
          <a:p>
            <a:fld id="{617F2B2B-6F7C-4FCB-B94F-B2278874A006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5325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7" tIns="45488" rIns="90977" bIns="4548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194"/>
            <a:ext cx="5485158" cy="4182580"/>
          </a:xfrm>
          <a:prstGeom prst="rect">
            <a:avLst/>
          </a:prstGeom>
        </p:spPr>
        <p:txBody>
          <a:bodyPr vert="horz" lIns="90977" tIns="45488" rIns="90977" bIns="454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18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8" y="8829183"/>
            <a:ext cx="2972422" cy="465620"/>
          </a:xfrm>
          <a:prstGeom prst="rect">
            <a:avLst/>
          </a:prstGeom>
        </p:spPr>
        <p:txBody>
          <a:bodyPr vert="horz" lIns="90977" tIns="45488" rIns="90977" bIns="45488" rtlCol="0" anchor="b"/>
          <a:lstStyle>
            <a:lvl1pPr algn="r">
              <a:defRPr sz="1200"/>
            </a:lvl1pPr>
          </a:lstStyle>
          <a:p>
            <a:fld id="{DC2CA21D-D243-45FC-BA50-BC7858F54A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2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24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3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6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291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96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80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65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21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36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27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071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80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459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958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17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92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917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59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66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02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729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58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98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5734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6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309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27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583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62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28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3778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36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67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760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48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759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9708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76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5002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1097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7381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580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103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054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50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A21D-D243-45FC-BA50-BC7858F54AD6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550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8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45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6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73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9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5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8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2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25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09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DF82-FF15-4413-B449-8CB1AF083E73}" type="datetimeFigureOut">
              <a:rPr lang="en-US" smtClean="0"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D28B9-EAD9-4D1F-B48F-23E002BA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hyperlink" Target="adaptainc.co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densworks.com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657266"/>
            <a:ext cx="586191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Manager Introduction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935" y="549413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rajan Pro" pitchFamily="18" charset="0"/>
              </a:rPr>
              <a:t>Welcome</a:t>
            </a:r>
          </a:p>
          <a:p>
            <a:endParaRPr lang="en-US" sz="4800" dirty="0">
              <a:latin typeface="Trajan Pro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744" y="5832223"/>
            <a:ext cx="1600200" cy="4161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2691" y="2378214"/>
            <a:ext cx="7924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Trajan Pro" pitchFamily="18" charset="0"/>
              </a:rPr>
              <a:t>GrandStay Hospitality, LLC</a:t>
            </a:r>
          </a:p>
          <a:p>
            <a:pPr algn="ctr"/>
            <a:endParaRPr lang="en-US" sz="3200" dirty="0" smtClean="0">
              <a:solidFill>
                <a:schemeClr val="bg1"/>
              </a:solidFill>
              <a:latin typeface="Trajan Pro" pitchFamily="18" charset="0"/>
            </a:endParaRPr>
          </a:p>
          <a:p>
            <a:pPr algn="ctr"/>
            <a:r>
              <a:rPr lang="en-US" sz="4400" dirty="0" smtClean="0">
                <a:solidFill>
                  <a:schemeClr val="bg1"/>
                </a:solidFill>
                <a:latin typeface="Trajan Pro" pitchFamily="18" charset="0"/>
              </a:rPr>
              <a:t>Quarterly Webinar Series</a:t>
            </a:r>
            <a:endParaRPr lang="en-US" sz="4400" dirty="0">
              <a:solidFill>
                <a:schemeClr val="bg1"/>
              </a:solidFill>
              <a:latin typeface="Trajan Pro" pitchFamily="18" charset="0"/>
            </a:endParaRPr>
          </a:p>
          <a:p>
            <a:pPr algn="ctr"/>
            <a:endParaRPr lang="en-US" sz="4400" dirty="0" smtClean="0">
              <a:solidFill>
                <a:schemeClr val="bg1"/>
              </a:solidFill>
              <a:latin typeface="Trajan Pro" pitchFamily="18" charset="0"/>
            </a:endParaRPr>
          </a:p>
          <a:p>
            <a:pPr algn="ctr"/>
            <a:r>
              <a:rPr lang="en-US" sz="4400" dirty="0" smtClean="0">
                <a:solidFill>
                  <a:schemeClr val="bg1"/>
                </a:solidFill>
                <a:latin typeface="Trajan Pro" pitchFamily="18" charset="0"/>
              </a:rPr>
              <a:t>July 18, 2012</a:t>
            </a:r>
          </a:p>
          <a:p>
            <a:pPr algn="ctr"/>
            <a:endParaRPr lang="en-US" sz="4400" dirty="0" smtClean="0">
              <a:solidFill>
                <a:schemeClr val="bg1"/>
              </a:solidFill>
              <a:latin typeface="Trajan Pro" pitchFamily="18" charset="0"/>
            </a:endParaRPr>
          </a:p>
          <a:p>
            <a:pPr algn="ctr"/>
            <a:endParaRPr lang="en-US" sz="4400" dirty="0">
              <a:solidFill>
                <a:schemeClr val="bg1"/>
              </a:solidFill>
              <a:latin typeface="Traja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9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488852"/>
            <a:ext cx="79779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WELCOME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632690" y="4921725"/>
            <a:ext cx="7852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Jon Kennedy</a:t>
            </a:r>
          </a:p>
          <a:p>
            <a:pPr algn="ctr"/>
            <a:r>
              <a:rPr lang="en-US" dirty="0" smtClean="0"/>
              <a:t>President</a:t>
            </a:r>
          </a:p>
          <a:p>
            <a:pPr algn="ctr"/>
            <a:r>
              <a:rPr lang="en-US" dirty="0" smtClean="0"/>
              <a:t>GrandStay Hospitality, LLC </a:t>
            </a:r>
            <a:endParaRPr lang="en-US" dirty="0"/>
          </a:p>
        </p:txBody>
      </p:sp>
      <p:pic>
        <p:nvPicPr>
          <p:cNvPr id="1026" name="Picture 2" descr="C:\Users\RobinO.GSH-ROBINO\Desktop\JonKennedy-5x7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86" y="2133600"/>
            <a:ext cx="1828800" cy="2367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6766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438400" y="488852"/>
            <a:ext cx="5861916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GrandStay Hospitality, LLC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7" name="TextBox 6"/>
          <p:cNvSpPr txBox="1"/>
          <p:nvPr/>
        </p:nvSpPr>
        <p:spPr>
          <a:xfrm>
            <a:off x="632691" y="2146280"/>
            <a:ext cx="80149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+mj-lt"/>
                <a:cs typeface="Times New Roman" pitchFamily="18" charset="0"/>
              </a:rPr>
              <a:t>The next GrandStay Hospitality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+mj-lt"/>
                <a:cs typeface="Times New Roman" pitchFamily="18" charset="0"/>
              </a:rPr>
              <a:t>Quarterly Webinar </a:t>
            </a:r>
            <a:r>
              <a:rPr lang="en-US" sz="3600" dirty="0" smtClean="0">
                <a:cs typeface="Times New Roman" pitchFamily="18" charset="0"/>
              </a:rPr>
              <a:t> </a:t>
            </a:r>
            <a:endParaRPr lang="en-US" sz="3600" dirty="0" smtClean="0">
              <a:latin typeface="+mj-lt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+mj-lt"/>
                <a:cs typeface="Times New Roman" pitchFamily="18" charset="0"/>
              </a:rPr>
              <a:t>will be held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+mj-lt"/>
                <a:cs typeface="Times New Roman" pitchFamily="18" charset="0"/>
              </a:rPr>
              <a:t>Wednesday, October 10, 2012</a:t>
            </a:r>
          </a:p>
        </p:txBody>
      </p:sp>
    </p:spTree>
    <p:extLst>
      <p:ext uri="{BB962C8B-B14F-4D97-AF65-F5344CB8AC3E}">
        <p14:creationId xmlns:p14="http://schemas.microsoft.com/office/powerpoint/2010/main" val="412461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488852"/>
            <a:ext cx="80541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INTRODUCTION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4495799"/>
            <a:ext cx="3837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John Synstegaard</a:t>
            </a:r>
          </a:p>
          <a:p>
            <a:pPr algn="ctr"/>
            <a:r>
              <a:rPr lang="en-US" dirty="0" smtClean="0"/>
              <a:t>President</a:t>
            </a:r>
          </a:p>
          <a:p>
            <a:pPr algn="ctr"/>
            <a:r>
              <a:rPr lang="en-US" dirty="0" smtClean="0"/>
              <a:t>Ovation Hospitality Group, LLC 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940" y="2001111"/>
            <a:ext cx="1684404" cy="237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25154" y="4495799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Rachel Stack</a:t>
            </a:r>
          </a:p>
          <a:p>
            <a:pPr algn="ctr"/>
            <a:r>
              <a:rPr lang="en-US" dirty="0" smtClean="0"/>
              <a:t>Director of Franchise Services</a:t>
            </a:r>
          </a:p>
          <a:p>
            <a:pPr algn="ctr"/>
            <a:r>
              <a:rPr lang="en-US" dirty="0" smtClean="0"/>
              <a:t>GrandStay Hospitality, LLC</a:t>
            </a:r>
            <a:endParaRPr lang="en-US" dirty="0"/>
          </a:p>
        </p:txBody>
      </p:sp>
      <p:pic>
        <p:nvPicPr>
          <p:cNvPr id="3073" name="Picture 1" descr="E:\Rach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01111"/>
            <a:ext cx="1818212" cy="237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1179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0" y="488852"/>
            <a:ext cx="80541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INTRODUCTION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35740" y="4209660"/>
            <a:ext cx="331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Wendy Roe</a:t>
            </a:r>
          </a:p>
          <a:p>
            <a:pPr algn="ctr"/>
            <a:r>
              <a:rPr lang="en-US" dirty="0" smtClean="0"/>
              <a:t>Director of Sales &amp; Marketing</a:t>
            </a:r>
          </a:p>
          <a:p>
            <a:pPr algn="ctr"/>
            <a:r>
              <a:rPr lang="en-US" dirty="0" smtClean="0"/>
              <a:t>GrandStay Hospitality, LLC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6195" y="4500770"/>
            <a:ext cx="2662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Mike </a:t>
            </a:r>
            <a:r>
              <a:rPr lang="en-US" dirty="0" smtClean="0"/>
              <a:t>Edens</a:t>
            </a:r>
            <a:endParaRPr lang="en-US" dirty="0" smtClean="0"/>
          </a:p>
          <a:p>
            <a:pPr algn="ctr"/>
            <a:r>
              <a:rPr lang="en-US" dirty="0" smtClean="0"/>
              <a:t>Director of GID</a:t>
            </a:r>
          </a:p>
          <a:p>
            <a:pPr algn="ctr"/>
            <a:r>
              <a:rPr lang="en-US" dirty="0" smtClean="0"/>
              <a:t>EdensWorks</a:t>
            </a:r>
            <a:r>
              <a:rPr lang="en-US" dirty="0" smtClean="0"/>
              <a:t>, Inc.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80489"/>
            <a:ext cx="2017855" cy="2017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44818" y="4500770"/>
            <a:ext cx="2662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Peter Newhall</a:t>
            </a:r>
          </a:p>
          <a:p>
            <a:pPr algn="ctr"/>
            <a:r>
              <a:rPr lang="en-US" dirty="0" smtClean="0"/>
              <a:t>Head of Accounts</a:t>
            </a:r>
            <a:endParaRPr lang="en-US" dirty="0"/>
          </a:p>
          <a:p>
            <a:pPr algn="ctr"/>
            <a:r>
              <a:rPr lang="en-US" dirty="0" smtClean="0"/>
              <a:t>Adapta Interactive, Inc.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03784"/>
            <a:ext cx="1710075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E:\Wend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92" y="1903784"/>
            <a:ext cx="1653356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8479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488852"/>
            <a:ext cx="80541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INTRODUCTION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4495799"/>
            <a:ext cx="3837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Beth Ramacher</a:t>
            </a:r>
          </a:p>
          <a:p>
            <a:pPr algn="ctr"/>
            <a:r>
              <a:rPr lang="en-US" dirty="0" smtClean="0"/>
              <a:t>Accounting Director</a:t>
            </a:r>
          </a:p>
          <a:p>
            <a:pPr algn="ctr"/>
            <a:r>
              <a:rPr lang="en-US" dirty="0" smtClean="0"/>
              <a:t>GrandStay Hospitality, LLC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25154" y="4495799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Robin Opatz</a:t>
            </a:r>
          </a:p>
          <a:p>
            <a:pPr algn="ctr"/>
            <a:r>
              <a:rPr lang="en-US" dirty="0" smtClean="0"/>
              <a:t>Executive Assistant</a:t>
            </a:r>
          </a:p>
          <a:p>
            <a:pPr algn="ctr"/>
            <a:r>
              <a:rPr lang="en-US" dirty="0" smtClean="0"/>
              <a:t>GrandStay Hospitality, LLC</a:t>
            </a:r>
            <a:endParaRPr lang="en-US" dirty="0"/>
          </a:p>
        </p:txBody>
      </p:sp>
      <p:pic>
        <p:nvPicPr>
          <p:cNvPr id="4098" name="Picture 2" descr="E:\Be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82" y="2151941"/>
            <a:ext cx="1645920" cy="246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9" name="Picture 3" descr="E:\Rob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40" y="2162730"/>
            <a:ext cx="1648064" cy="246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1076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488852"/>
            <a:ext cx="79779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QUESTIONS?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632691" y="2286000"/>
            <a:ext cx="80541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There will be a Q &amp; A Session </a:t>
            </a:r>
          </a:p>
          <a:p>
            <a:pPr algn="ctr"/>
            <a:r>
              <a:rPr lang="en-US" sz="3200" dirty="0" smtClean="0"/>
              <a:t>at the end of the webinar.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Please hold all questions </a:t>
            </a:r>
          </a:p>
          <a:p>
            <a:pPr algn="ctr"/>
            <a:r>
              <a:rPr lang="en-US" sz="3200" dirty="0" smtClean="0"/>
              <a:t>until then.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8709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057400" y="488852"/>
            <a:ext cx="6629400" cy="838201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</a:t>
            </a:r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&amp; </a:t>
            </a:r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Operating Manuals</a:t>
            </a:r>
            <a:endParaRPr lang="en-US" sz="22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4495799"/>
            <a:ext cx="3837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John Synstegaard</a:t>
            </a:r>
          </a:p>
          <a:p>
            <a:pPr algn="ctr"/>
            <a:r>
              <a:rPr lang="en-US" dirty="0" smtClean="0"/>
              <a:t>President</a:t>
            </a:r>
          </a:p>
          <a:p>
            <a:pPr algn="ctr"/>
            <a:r>
              <a:rPr lang="en-US" dirty="0" smtClean="0"/>
              <a:t>Ovation Hospitality Group, LLC 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940" y="2001111"/>
            <a:ext cx="1684404" cy="237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25154" y="4495799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Rachel Stack</a:t>
            </a:r>
          </a:p>
          <a:p>
            <a:pPr algn="ctr"/>
            <a:r>
              <a:rPr lang="en-US" dirty="0" smtClean="0"/>
              <a:t>Director of Franchise Services</a:t>
            </a:r>
          </a:p>
          <a:p>
            <a:pPr algn="ctr"/>
            <a:r>
              <a:rPr lang="en-US" dirty="0" smtClean="0"/>
              <a:t>GrandStay Hospitality, LLC</a:t>
            </a:r>
            <a:endParaRPr lang="en-US" dirty="0"/>
          </a:p>
        </p:txBody>
      </p:sp>
      <p:pic>
        <p:nvPicPr>
          <p:cNvPr id="3073" name="Picture 1" descr="E:\Rach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01111"/>
            <a:ext cx="1818212" cy="237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1193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 smtClean="0">
                <a:solidFill>
                  <a:srgbClr val="996633"/>
                </a:solidFill>
              </a:rPr>
              <a:t>Introducing….</a:t>
            </a:r>
            <a:endParaRPr lang="en-US" sz="2600" b="1" dirty="0">
              <a:solidFill>
                <a:srgbClr val="996633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25708"/>
            <a:ext cx="3028609" cy="39178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25708"/>
            <a:ext cx="3050716" cy="39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9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863825" y="1854762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Overview</a:t>
            </a: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63825" y="2464362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Section 1:  Operations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838200" y="3032153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838200" y="3607362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Section 3:  Construction Minimum Standards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838200" y="4216962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Section 4:  Technology Systems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838200" y="4826562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Section 5:  Sales &amp; Marketing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838200" y="5410200"/>
            <a:ext cx="7924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Appendix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3699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09800"/>
            <a:ext cx="7924800" cy="429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1:  Operations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208410" y="3048000"/>
            <a:ext cx="5486721" cy="950334"/>
            <a:chOff x="1208410" y="3048000"/>
            <a:chExt cx="5486721" cy="95033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410" y="3048000"/>
              <a:ext cx="2952381" cy="20952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512" y="3274524"/>
              <a:ext cx="5047619" cy="72381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67000"/>
            <a:ext cx="4314286" cy="3238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66" y="4114800"/>
            <a:ext cx="4133334" cy="36190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108880" y="4572000"/>
            <a:ext cx="3761905" cy="2022250"/>
            <a:chOff x="1108880" y="4572000"/>
            <a:chExt cx="3761905" cy="2022250"/>
          </a:xfrm>
        </p:grpSpPr>
        <p:sp>
          <p:nvSpPr>
            <p:cNvPr id="13" name="Rectangle 3"/>
            <p:cNvSpPr>
              <a:spLocks noChangeArrowheads="1"/>
            </p:cNvSpPr>
            <p:nvPr/>
          </p:nvSpPr>
          <p:spPr bwMode="gray">
            <a:xfrm>
              <a:off x="1192359" y="4572000"/>
              <a:ext cx="1322242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/>
            <a:p>
              <a:pPr algn="l">
                <a:buClr>
                  <a:schemeClr val="accent2"/>
                </a:buClr>
                <a:buSzPct val="110000"/>
                <a:buFontTx/>
                <a:buNone/>
              </a:pPr>
              <a:r>
                <a:rPr lang="en-US" sz="1400" b="1" dirty="0" smtClean="0">
                  <a:solidFill>
                    <a:srgbClr val="996633"/>
                  </a:solidFill>
                </a:rPr>
                <a:t>Crossings…</a:t>
              </a:r>
              <a:endParaRPr lang="en-US" sz="1400" b="1" dirty="0">
                <a:solidFill>
                  <a:srgbClr val="996633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108880" y="4724400"/>
              <a:ext cx="3761905" cy="1869850"/>
              <a:chOff x="1108880" y="4724400"/>
              <a:chExt cx="3761905" cy="186985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880" y="4794250"/>
                <a:ext cx="3761905" cy="1800000"/>
              </a:xfrm>
              <a:prstGeom prst="rect">
                <a:avLst/>
              </a:prstGeom>
            </p:spPr>
          </p:pic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 flipH="1">
                <a:off x="4870785" y="4724400"/>
                <a:ext cx="0" cy="1752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5300203" y="4502150"/>
            <a:ext cx="3409524" cy="1971642"/>
            <a:chOff x="5300203" y="4502150"/>
            <a:chExt cx="3409524" cy="1971642"/>
          </a:xfrm>
        </p:grpSpPr>
        <p:sp>
          <p:nvSpPr>
            <p:cNvPr id="16" name="Rectangle 3"/>
            <p:cNvSpPr>
              <a:spLocks noChangeArrowheads="1"/>
            </p:cNvSpPr>
            <p:nvPr/>
          </p:nvSpPr>
          <p:spPr bwMode="gray">
            <a:xfrm>
              <a:off x="5638800" y="4502150"/>
              <a:ext cx="1322242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/>
            <a:p>
              <a:pPr algn="l">
                <a:buClr>
                  <a:schemeClr val="accent2"/>
                </a:buClr>
                <a:buSzPct val="110000"/>
                <a:buFontTx/>
                <a:buNone/>
              </a:pPr>
              <a:r>
                <a:rPr lang="en-US" sz="1400" b="1" dirty="0" smtClean="0">
                  <a:solidFill>
                    <a:srgbClr val="996633"/>
                  </a:solidFill>
                </a:rPr>
                <a:t>GrandStay…</a:t>
              </a:r>
              <a:endParaRPr lang="en-US" sz="1400" b="1" dirty="0">
                <a:solidFill>
                  <a:srgbClr val="996633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203" y="4826173"/>
              <a:ext cx="3409524" cy="164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50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 Continued….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14600"/>
            <a:ext cx="6028572" cy="75238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258312" y="3276600"/>
            <a:ext cx="5756587" cy="838095"/>
            <a:chOff x="1258312" y="3276600"/>
            <a:chExt cx="5756587" cy="83809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312" y="3276600"/>
              <a:ext cx="4780953" cy="22857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3505171"/>
              <a:ext cx="2971429" cy="20952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9661" y="3714695"/>
              <a:ext cx="4895238" cy="40000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2695"/>
            <a:ext cx="4133334" cy="3619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8" y="4486381"/>
            <a:ext cx="3600000" cy="33333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258312" y="4819714"/>
            <a:ext cx="6056888" cy="723772"/>
            <a:chOff x="1258312" y="4819714"/>
            <a:chExt cx="6056888" cy="7237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312" y="4819714"/>
              <a:ext cx="2561905" cy="2380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247" y="5029200"/>
              <a:ext cx="5580953" cy="514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772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</a:rPr>
              <a:t>This is a guide for the properties and design professionals for the following:</a:t>
            </a:r>
          </a:p>
          <a:p>
            <a:pPr marL="461963" indent="169863" algn="l">
              <a:buFont typeface="Arial" pitchFamily="34" charset="0"/>
              <a:buChar char="•"/>
            </a:pPr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	</a:t>
            </a:r>
          </a:p>
          <a:p>
            <a:pPr algn="l"/>
            <a:endParaRPr lang="en-US" sz="1800" dirty="0" smtClean="0">
              <a:solidFill>
                <a:schemeClr val="tx1"/>
              </a:solidFill>
            </a:endParaRP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762000" y="1676400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black">
          <a:xfrm>
            <a:off x="1295400" y="2971800"/>
            <a:ext cx="3117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200" dirty="0" smtClean="0"/>
              <a:t>Renovations</a:t>
            </a:r>
          </a:p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200" dirty="0" smtClean="0"/>
              <a:t>Remodels</a:t>
            </a:r>
          </a:p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200" dirty="0" smtClean="0"/>
              <a:t>New Builds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066800" y="4038600"/>
            <a:ext cx="4095238" cy="871210"/>
            <a:chOff x="1066800" y="4038600"/>
            <a:chExt cx="4095238" cy="87121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4038600"/>
              <a:ext cx="4095238" cy="29523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4343400"/>
              <a:ext cx="2438095" cy="29523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114038" y="4648200"/>
              <a:ext cx="3048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Putting Green no longer required</a:t>
              </a:r>
              <a:endParaRPr lang="en-US" sz="11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45221" y="5105400"/>
            <a:ext cx="5935922" cy="990524"/>
            <a:chOff x="1045221" y="5105400"/>
            <a:chExt cx="5935922" cy="99052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221" y="5105400"/>
              <a:ext cx="3019048" cy="32381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5486400"/>
              <a:ext cx="5457143" cy="609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74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62000" y="1676400"/>
            <a:ext cx="7924800" cy="381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762000" y="1676400"/>
            <a:ext cx="7924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 Continued….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84253" y="2895600"/>
            <a:ext cx="6054005" cy="1200000"/>
            <a:chOff x="784253" y="2886419"/>
            <a:chExt cx="6054005" cy="12000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253" y="2886419"/>
              <a:ext cx="3552381" cy="37142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3257848"/>
              <a:ext cx="5542858" cy="82857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762000" y="4312998"/>
            <a:ext cx="5638800" cy="2325707"/>
            <a:chOff x="762000" y="4312998"/>
            <a:chExt cx="5638800" cy="2325707"/>
          </a:xfrm>
        </p:grpSpPr>
        <p:grpSp>
          <p:nvGrpSpPr>
            <p:cNvPr id="14" name="Group 13"/>
            <p:cNvGrpSpPr/>
            <p:nvPr/>
          </p:nvGrpSpPr>
          <p:grpSpPr>
            <a:xfrm>
              <a:off x="1267428" y="4572000"/>
              <a:ext cx="5133372" cy="2066705"/>
              <a:chOff x="762000" y="2743200"/>
              <a:chExt cx="5133372" cy="2066705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2743200"/>
                <a:ext cx="3333334" cy="266667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6800" y="3048000"/>
                <a:ext cx="4828572" cy="1761905"/>
              </a:xfrm>
              <a:prstGeom prst="rect">
                <a:avLst/>
              </a:prstGeom>
            </p:spPr>
          </p:pic>
        </p:grp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4312998"/>
              <a:ext cx="2438095" cy="3238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971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 Continued</a:t>
            </a:r>
            <a:r>
              <a:rPr lang="en-US" sz="2600" dirty="0" smtClean="0">
                <a:solidFill>
                  <a:srgbClr val="996633"/>
                </a:solidFill>
              </a:rPr>
              <a:t>….</a:t>
            </a:r>
            <a:endParaRPr lang="en-US" sz="2600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971800"/>
            <a:ext cx="6508694" cy="2115473"/>
            <a:chOff x="838200" y="2971800"/>
            <a:chExt cx="6508694" cy="2115473"/>
          </a:xfrm>
        </p:grpSpPr>
        <p:grpSp>
          <p:nvGrpSpPr>
            <p:cNvPr id="10" name="Group 9"/>
            <p:cNvGrpSpPr/>
            <p:nvPr/>
          </p:nvGrpSpPr>
          <p:grpSpPr>
            <a:xfrm>
              <a:off x="869894" y="3505200"/>
              <a:ext cx="6477000" cy="1582073"/>
              <a:chOff x="762000" y="2743200"/>
              <a:chExt cx="6477000" cy="1582073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2743200"/>
                <a:ext cx="3333334" cy="266667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371600" y="3048000"/>
                <a:ext cx="5867400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2017.1.10  Lamps</a:t>
                </a:r>
              </a:p>
              <a:p>
                <a:pPr marL="857250" indent="-55563">
                  <a:lnSpc>
                    <a:spcPct val="150000"/>
                  </a:lnSpc>
                  <a:buFont typeface="+mj-lt"/>
                  <a:buAutoNum type="arabicPeriod"/>
                  <a:tabLst>
                    <a:tab pos="971550" algn="l"/>
                  </a:tabLst>
                </a:pPr>
                <a:r>
                  <a:rPr lang="en-US" sz="1100" dirty="0"/>
                  <a:t>	</a:t>
                </a:r>
                <a:r>
                  <a:rPr lang="en-US" sz="1100" dirty="0" smtClean="0"/>
                  <a:t>Lamp is to have two (2) electrical outlets in base</a:t>
                </a:r>
              </a:p>
              <a:p>
                <a:pPr marL="971550" indent="-169863">
                  <a:lnSpc>
                    <a:spcPct val="150000"/>
                  </a:lnSpc>
                  <a:buFont typeface="+mj-lt"/>
                  <a:buAutoNum type="arabicPeriod"/>
                  <a:tabLst>
                    <a:tab pos="971550" algn="l"/>
                  </a:tabLst>
                </a:pPr>
                <a:r>
                  <a:rPr lang="en-US" sz="1100" dirty="0" smtClean="0"/>
                  <a:t>Rocker base switch</a:t>
                </a:r>
              </a:p>
              <a:p>
                <a:pPr marL="971550" indent="-169863">
                  <a:lnSpc>
                    <a:spcPct val="150000"/>
                  </a:lnSpc>
                  <a:buFont typeface="+mj-lt"/>
                  <a:buAutoNum type="arabicPeriod"/>
                  <a:tabLst>
                    <a:tab pos="971550" algn="l"/>
                  </a:tabLst>
                </a:pPr>
                <a:r>
                  <a:rPr lang="en-US" sz="1100" dirty="0" smtClean="0"/>
                  <a:t>Lamps shall be rust proof mottled metal, ceramic or wood/</a:t>
                </a:r>
              </a:p>
              <a:p>
                <a:pPr marL="801687">
                  <a:lnSpc>
                    <a:spcPct val="150000"/>
                  </a:lnSpc>
                  <a:tabLst>
                    <a:tab pos="971550" algn="l"/>
                  </a:tabLst>
                </a:pPr>
                <a:r>
                  <a:rPr lang="en-US" sz="1100" dirty="0"/>
                  <a:t> </a:t>
                </a:r>
                <a:r>
                  <a:rPr lang="en-US" sz="1100" dirty="0" smtClean="0"/>
                  <a:t>     metal combination, no brass finish allowed</a:t>
                </a:r>
                <a:endParaRPr lang="en-US" sz="1100" dirty="0"/>
              </a:p>
            </p:txBody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2971800"/>
              <a:ext cx="2438095" cy="32381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181600"/>
            <a:ext cx="5428572" cy="9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 Continued….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grpSp>
        <p:nvGrpSpPr>
          <p:cNvPr id="6" name="Group 5"/>
          <p:cNvGrpSpPr/>
          <p:nvPr/>
        </p:nvGrpSpPr>
        <p:grpSpPr>
          <a:xfrm>
            <a:off x="819590" y="2929499"/>
            <a:ext cx="6228153" cy="1419048"/>
            <a:chOff x="819590" y="2929499"/>
            <a:chExt cx="6228153" cy="141904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590" y="2929499"/>
              <a:ext cx="3523810" cy="26666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3196166"/>
              <a:ext cx="6057143" cy="1152381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334057"/>
            <a:ext cx="5828572" cy="1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6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Highlights Continued….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362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Section 2:  FF&amp;E Minimum Standards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19702" y="2819400"/>
            <a:ext cx="6142336" cy="1628610"/>
            <a:chOff x="819702" y="2819400"/>
            <a:chExt cx="6142336" cy="162861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02" y="2819400"/>
              <a:ext cx="2590476" cy="31428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124200"/>
              <a:ext cx="5895238" cy="1323810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833863" y="4610133"/>
            <a:ext cx="4445584" cy="723122"/>
            <a:chOff x="833863" y="4610133"/>
            <a:chExt cx="4445584" cy="72312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863" y="4610133"/>
              <a:ext cx="3742857" cy="26666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494" y="4885636"/>
              <a:ext cx="4180953" cy="44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68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362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828800"/>
            <a:ext cx="4853334" cy="480761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Appendix A</a:t>
            </a:r>
            <a:endParaRPr lang="en-US" sz="2000" b="1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Appendix B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362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476" y="2322274"/>
            <a:ext cx="6219048" cy="2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5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88852"/>
            <a:ext cx="6629400" cy="838201"/>
          </a:xfrm>
        </p:spPr>
        <p:txBody>
          <a:bodyPr>
            <a:normAutofit/>
          </a:bodyPr>
          <a:lstStyle/>
          <a:p>
            <a:pPr algn="l"/>
            <a:r>
              <a:rPr lang="en-US" sz="2200" dirty="0" smtClean="0">
                <a:solidFill>
                  <a:schemeClr val="bg1"/>
                </a:solidFill>
                <a:latin typeface="Trajan Pro" pitchFamily="18" charset="0"/>
              </a:rPr>
              <a:t>Brand Standards &amp; Operating Manuals</a:t>
            </a:r>
            <a:endParaRPr lang="en-US" sz="22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924800" cy="762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rgbClr val="996633"/>
                </a:solidFill>
              </a:rPr>
              <a:t>Appendix C</a:t>
            </a:r>
            <a:endParaRPr lang="en-US" sz="2000" b="1" dirty="0">
              <a:solidFill>
                <a:srgbClr val="996633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2286000"/>
            <a:ext cx="7924800" cy="362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66" y="2320391"/>
            <a:ext cx="6266667" cy="29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381000"/>
            <a:ext cx="8054109" cy="94605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GUEST SATISFACTION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7" name="TextBox 6"/>
          <p:cNvSpPr txBox="1"/>
          <p:nvPr/>
        </p:nvSpPr>
        <p:spPr>
          <a:xfrm>
            <a:off x="632690" y="2514600"/>
            <a:ext cx="8014997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+mj-lt"/>
                <a:cs typeface="Times New Roman" pitchFamily="18" charset="0"/>
              </a:rPr>
              <a:t>Improving Guest Satisfaction Scores</a:t>
            </a:r>
          </a:p>
        </p:txBody>
      </p:sp>
    </p:spTree>
    <p:extLst>
      <p:ext uri="{BB962C8B-B14F-4D97-AF65-F5344CB8AC3E}">
        <p14:creationId xmlns:p14="http://schemas.microsoft.com/office/powerpoint/2010/main" val="209203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8077200" cy="9144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GUEST SATISFACTION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838200" y="2438400"/>
            <a:ext cx="7924800" cy="116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GrandStay Hospitality Market Metrix Goals</a:t>
            </a:r>
          </a:p>
          <a:p>
            <a:pPr algn="l"/>
            <a:endParaRPr lang="en-US" sz="1100" dirty="0" smtClean="0">
              <a:solidFill>
                <a:schemeClr val="tx1"/>
              </a:solidFill>
            </a:endParaRPr>
          </a:p>
          <a:p>
            <a:pPr algn="l"/>
            <a:endParaRPr lang="en-US" sz="1100" dirty="0" smtClean="0">
              <a:solidFill>
                <a:schemeClr val="tx1"/>
              </a:solidFill>
            </a:endParaRPr>
          </a:p>
          <a:p>
            <a:pPr marL="461963" indent="169863" algn="l">
              <a:buFont typeface="Arial" pitchFamily="34" charset="0"/>
              <a:buChar char="•"/>
            </a:pPr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	</a:t>
            </a:r>
          </a:p>
          <a:p>
            <a:pPr algn="l"/>
            <a:endParaRPr lang="en-US" sz="1800" dirty="0" smtClean="0">
              <a:solidFill>
                <a:schemeClr val="tx1"/>
              </a:solidFill>
            </a:endParaRP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endParaRPr lang="en-US" sz="1400" dirty="0" smtClean="0"/>
          </a:p>
          <a:p>
            <a:pPr algn="l"/>
            <a:endParaRPr lang="en-US" sz="1400" dirty="0"/>
          </a:p>
          <a:p>
            <a:pPr algn="l"/>
            <a:endParaRPr lang="en-US" sz="1400" dirty="0" smtClean="0"/>
          </a:p>
          <a:p>
            <a:pPr algn="l"/>
            <a:endParaRPr lang="en-US" sz="1400" dirty="0" smtClean="0"/>
          </a:p>
          <a:p>
            <a:pPr algn="l"/>
            <a:endParaRPr lang="en-US" sz="2800" dirty="0" smtClean="0"/>
          </a:p>
          <a:p>
            <a:pPr algn="l"/>
            <a:endParaRPr lang="en-US" sz="2600" dirty="0" smtClean="0"/>
          </a:p>
          <a:p>
            <a:pPr algn="l"/>
            <a:endParaRPr lang="en-US" sz="2600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black">
          <a:xfrm>
            <a:off x="1219200" y="2819400"/>
            <a:ext cx="4038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400" dirty="0" smtClean="0"/>
              <a:t>Guest Satisfaction Index of 87.0 or higher</a:t>
            </a:r>
          </a:p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400" dirty="0"/>
              <a:t>G</a:t>
            </a:r>
            <a:r>
              <a:rPr lang="en-US" sz="1400" dirty="0" smtClean="0"/>
              <a:t>uest Survey Monthly Submission Rate of 20%</a:t>
            </a:r>
          </a:p>
          <a:p>
            <a:pPr marL="285750" indent="-285750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r>
              <a:rPr lang="en-US" sz="1400" dirty="0" smtClean="0"/>
              <a:t>Guest Issue Response Rate within 48 hours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1676400"/>
            <a:ext cx="784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THE MOST IMPORTANT TOOL FOR GUEST FEEDBACK!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0" y="4240649"/>
            <a:ext cx="30861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	2011 vs. 2012</a:t>
            </a:r>
          </a:p>
          <a:p>
            <a:pPr>
              <a:lnSpc>
                <a:spcPct val="200000"/>
              </a:lnSpc>
            </a:pPr>
            <a:r>
              <a:rPr lang="en-US" sz="1400" dirty="0" smtClean="0"/>
              <a:t>Crossings:  July YTD  87.1  vs.  89.4</a:t>
            </a:r>
          </a:p>
          <a:p>
            <a:pPr>
              <a:lnSpc>
                <a:spcPct val="200000"/>
              </a:lnSpc>
            </a:pPr>
            <a:r>
              <a:rPr lang="en-US" sz="1400" dirty="0" smtClean="0"/>
              <a:t>GrandStay:  July YTD 88.4  vs.  91.0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7033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GUEST SATISFACTION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68" y="1676400"/>
            <a:ext cx="6653632" cy="432465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477000" y="5562600"/>
            <a:ext cx="381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14400" y="5562600"/>
            <a:ext cx="1219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36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GUEST SATISFACTION</a:t>
            </a:r>
            <a:endParaRPr lang="en-US" sz="2400" dirty="0">
              <a:solidFill>
                <a:schemeClr val="bg1"/>
              </a:solidFill>
              <a:latin typeface="Trajan Pro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6400"/>
            <a:ext cx="6604254" cy="434522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529387" y="5029200"/>
            <a:ext cx="523876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14400" y="4953000"/>
            <a:ext cx="1676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0" y="488852"/>
            <a:ext cx="57150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End of Month Reports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632690" y="4921725"/>
            <a:ext cx="7852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Beth Ramacher</a:t>
            </a:r>
          </a:p>
          <a:p>
            <a:pPr algn="ctr"/>
            <a:r>
              <a:rPr lang="en-US" dirty="0" smtClean="0"/>
              <a:t>Director of Accounting</a:t>
            </a:r>
          </a:p>
          <a:p>
            <a:pPr algn="ctr"/>
            <a:r>
              <a:rPr lang="en-US" dirty="0" smtClean="0"/>
              <a:t>GrandStay Hospitality, LLC </a:t>
            </a:r>
            <a:endParaRPr lang="en-US" dirty="0"/>
          </a:p>
        </p:txBody>
      </p:sp>
      <p:pic>
        <p:nvPicPr>
          <p:cNvPr id="8" name="Picture 2" descr="E:\Be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26" y="2196988"/>
            <a:ext cx="1645920" cy="246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2566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4" y="488852"/>
            <a:ext cx="502371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End of Month Reports 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Changes Effective July 2012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2 items to email each month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Completed End of Month Report (Spreadsheet)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Occupancy Summary Report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3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4" y="488852"/>
            <a:ext cx="563331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GrandStay End of Month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89" y="1562357"/>
            <a:ext cx="7220011" cy="473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7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4" y="488852"/>
            <a:ext cx="570951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Trajan Pro" pitchFamily="18" charset="0"/>
              </a:rPr>
              <a:t>GrandStay End of Month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09" y="1600200"/>
            <a:ext cx="7782791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68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4" y="488852"/>
            <a:ext cx="550429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Crossings End of Month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7033780" cy="473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80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3" y="488852"/>
            <a:ext cx="5451475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Trajan Pro" pitchFamily="18" charset="0"/>
              </a:rPr>
              <a:t>Crossings End of Month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" y="1599444"/>
            <a:ext cx="7983581" cy="457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8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4" y="488852"/>
            <a:ext cx="5023716" cy="838201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End of </a:t>
            </a:r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Month Reports 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Reports are due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/>
              <a:t>12:00 </a:t>
            </a:r>
            <a:r>
              <a:rPr lang="en-US" dirty="0" smtClean="0"/>
              <a:t>Noon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Fifth (5</a:t>
            </a:r>
            <a:r>
              <a:rPr lang="en-US" baseline="30000" dirty="0" smtClean="0"/>
              <a:t>th</a:t>
            </a:r>
            <a:r>
              <a:rPr lang="en-US" dirty="0" smtClean="0"/>
              <a:t>) of each month</a:t>
            </a:r>
          </a:p>
          <a:p>
            <a:pPr marL="1371600" lvl="2" indent="-457200" algn="l">
              <a:buFont typeface="Arial" pitchFamily="34" charset="0"/>
              <a:buChar char="•"/>
            </a:pPr>
            <a:endParaRPr lang="en-US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Where to Submit</a:t>
            </a:r>
            <a:endParaRPr lang="en-US" dirty="0"/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Email to monthend@crossingsinn.com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Email to monthend@grandstay.net</a:t>
            </a:r>
          </a:p>
          <a:p>
            <a:pPr lvl="2" algn="l"/>
            <a:endParaRPr lang="en-US" dirty="0"/>
          </a:p>
          <a:p>
            <a:pPr marL="1371600" lvl="2" indent="-457200" algn="l">
              <a:buFont typeface="Arial" pitchFamily="34" charset="0"/>
              <a:buChar char="•"/>
            </a:pPr>
            <a:endParaRPr lang="en-US" dirty="0" smtClean="0"/>
          </a:p>
          <a:p>
            <a:pPr marL="1371600" lvl="2" indent="-457200" algn="l">
              <a:buFont typeface="Arial" pitchFamily="34" charset="0"/>
              <a:buChar char="•"/>
            </a:pPr>
            <a:endParaRPr lang="en-US" dirty="0" smtClean="0"/>
          </a:p>
          <a:p>
            <a:pPr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010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483" y="488852"/>
            <a:ext cx="5451475" cy="838201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Average Operating Results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2011 Average Operating Results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Spreadsheet will be emailed to properties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/>
              <a:t>Email completed spreadsheet to </a:t>
            </a:r>
          </a:p>
          <a:p>
            <a:pPr lvl="3" algn="l"/>
            <a:r>
              <a:rPr lang="en-US" sz="2400" dirty="0" smtClean="0"/>
              <a:t>bethr@grandstayhospitality.com</a:t>
            </a:r>
          </a:p>
          <a:p>
            <a:pPr lvl="3" algn="l"/>
            <a:endParaRPr lang="en-US" sz="2400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Statistics will be emailed to the field</a:t>
            </a:r>
          </a:p>
          <a:p>
            <a:pPr lvl="3" algn="l"/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0" y="488852"/>
            <a:ext cx="8054109" cy="838201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Website, SEO, PPC &amp; Social Media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35740" y="4209660"/>
            <a:ext cx="331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Wendy Roe</a:t>
            </a:r>
          </a:p>
          <a:p>
            <a:pPr algn="ctr"/>
            <a:r>
              <a:rPr lang="en-US" dirty="0" smtClean="0"/>
              <a:t>Director of Sales &amp; Marketing</a:t>
            </a:r>
          </a:p>
          <a:p>
            <a:pPr algn="ctr"/>
            <a:r>
              <a:rPr lang="en-US" dirty="0" smtClean="0"/>
              <a:t>GrandStay Hospitality, LLC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6195" y="4500770"/>
            <a:ext cx="2662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Mike </a:t>
            </a:r>
            <a:r>
              <a:rPr lang="en-US" dirty="0" smtClean="0"/>
              <a:t>Edens</a:t>
            </a:r>
            <a:endParaRPr lang="en-US" dirty="0" smtClean="0"/>
          </a:p>
          <a:p>
            <a:pPr algn="ctr"/>
            <a:r>
              <a:rPr lang="en-US" dirty="0" smtClean="0"/>
              <a:t>Director of GID</a:t>
            </a:r>
          </a:p>
          <a:p>
            <a:pPr algn="ctr"/>
            <a:r>
              <a:rPr lang="en-US" dirty="0" smtClean="0"/>
              <a:t>EdensWorks</a:t>
            </a:r>
            <a:r>
              <a:rPr lang="en-US" dirty="0" smtClean="0"/>
              <a:t>, Inc.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80489"/>
            <a:ext cx="2017855" cy="2017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44818" y="4500770"/>
            <a:ext cx="2662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Peter Newhall</a:t>
            </a:r>
          </a:p>
          <a:p>
            <a:pPr algn="ctr"/>
            <a:r>
              <a:rPr lang="en-US" dirty="0" smtClean="0"/>
              <a:t>Head of Accounts</a:t>
            </a:r>
            <a:endParaRPr lang="en-US" dirty="0"/>
          </a:p>
          <a:p>
            <a:pPr algn="ctr"/>
            <a:r>
              <a:rPr lang="en-US" dirty="0" smtClean="0"/>
              <a:t>Adapta, Inc.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03784"/>
            <a:ext cx="1710075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E:\Wend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92" y="1903784"/>
            <a:ext cx="1653356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2680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/>
          <a:lstStyle/>
          <a:p>
            <a:r>
              <a:rPr lang="en-US" sz="2600" b="1" dirty="0" smtClean="0"/>
              <a:t>Adapta Interactive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2200" dirty="0" smtClean="0">
                <a:hlinkClick r:id="rId4" action="ppaction://hlinkfile"/>
              </a:rPr>
              <a:t>adaptainc.com</a:t>
            </a:r>
            <a:endParaRPr lang="en-US" sz="2200" dirty="0" smtClean="0"/>
          </a:p>
          <a:p>
            <a:endParaRPr lang="en-US" sz="22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Started work a month and a half ago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Full service web design and development services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Experience with hotel websites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Internal tracking system available 24/7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Located in Plymouth, MN</a:t>
            </a:r>
          </a:p>
          <a:p>
            <a:pPr>
              <a:buFontTx/>
              <a:buChar char="-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412705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Booking Engine </a:t>
            </a:r>
            <a:r>
              <a:rPr lang="en-US" sz="2600" b="1" dirty="0"/>
              <a:t>L</a:t>
            </a:r>
            <a:r>
              <a:rPr lang="en-US" sz="2600" b="1" dirty="0" smtClean="0"/>
              <a:t>ook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2050" name="Picture 2" descr="C:\Documents and Settings\Peter\Desktop\BookingEngineLoo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14601"/>
            <a:ext cx="5486400" cy="3929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46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eter\Desktop\BookingEngineLoc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514600"/>
            <a:ext cx="5489272" cy="393192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Booking Engine </a:t>
            </a:r>
            <a:r>
              <a:rPr lang="en-US" sz="2600" b="1" dirty="0"/>
              <a:t>D</a:t>
            </a:r>
            <a:r>
              <a:rPr lang="en-US" sz="2600" b="1" dirty="0" smtClean="0"/>
              <a:t>efault </a:t>
            </a:r>
            <a:r>
              <a:rPr lang="en-US" sz="2600" b="1" dirty="0"/>
              <a:t>L</a:t>
            </a:r>
            <a:r>
              <a:rPr lang="en-US" sz="2600" b="1" dirty="0" smtClean="0"/>
              <a:t>ocation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886200" y="3200400"/>
            <a:ext cx="11430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905000" y="3429000"/>
            <a:ext cx="990600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2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Group/Events </a:t>
            </a:r>
            <a:r>
              <a:rPr lang="en-US" sz="2600" b="1" dirty="0"/>
              <a:t>F</a:t>
            </a:r>
            <a:r>
              <a:rPr lang="en-US" sz="2600" b="1" dirty="0" smtClean="0"/>
              <a:t>orm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3074" name="Picture 2" descr="C:\Documents and Settings\Peter\Desktop\GroupsFor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14600"/>
            <a:ext cx="5489268" cy="3931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60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Updated “New Locations”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098" name="Picture 2" descr="C:\Documents and Settings\Peter\Desktop\NewLocatio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14600"/>
            <a:ext cx="5489267" cy="393192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1752600" y="4648200"/>
            <a:ext cx="1447800" cy="990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Google Map of </a:t>
            </a:r>
            <a:r>
              <a:rPr lang="en-US" sz="2600" b="1" dirty="0"/>
              <a:t>A</a:t>
            </a:r>
            <a:r>
              <a:rPr lang="en-US" sz="2600" b="1" dirty="0" smtClean="0"/>
              <a:t>ll Locations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2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1029" name="Picture 5" descr="C:\Documents and Settings\Peter\Desktop\GoogleMa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14600"/>
            <a:ext cx="5489268" cy="3931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90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Hotel-Specific Website Improvements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Hardcoded Booking Engine to be location-specific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Added/removed 10 deal packages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Updated content for several locations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Added 2 new locations, removed 1 location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3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Process For Ongoing Changes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Changes to Wendy by the 15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of every month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All changes can be set up and processed more efficiently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Long-Term Plan For Changes</a:t>
            </a:r>
            <a:endParaRPr lang="en-US" sz="22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Individual hotels to make direct changes with brand approval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Improved web presence for SEO and social media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Website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Photography Image Recommendations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Importance of professional photography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Send highest resolution of images to Wendy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Get permission in writing for photography for deal packages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80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488852"/>
            <a:ext cx="70104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SEO, PPC and Social Media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EdensWorks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>
                <a:hlinkClick r:id="rId4"/>
              </a:rPr>
              <a:t>edensworks.com</a:t>
            </a:r>
            <a:endParaRPr lang="en-US" sz="2800" dirty="0" smtClean="0"/>
          </a:p>
          <a:p>
            <a:endParaRPr lang="en-US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Search Engine Optimization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Pay Per Click Campaign Management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Social Media Marketing</a:t>
            </a:r>
          </a:p>
        </p:txBody>
      </p:sp>
    </p:spTree>
    <p:extLst>
      <p:ext uri="{BB962C8B-B14F-4D97-AF65-F5344CB8AC3E}">
        <p14:creationId xmlns:p14="http://schemas.microsoft.com/office/powerpoint/2010/main" val="124427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9248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/>
              <a:t>Online Marketing Update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Social media promotions/contests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PPC campaign management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Helping to optimize conversions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Help provide </a:t>
            </a:r>
            <a:r>
              <a:rPr lang="en-US" sz="2200" dirty="0" smtClean="0"/>
              <a:t>trackable</a:t>
            </a:r>
            <a:r>
              <a:rPr lang="en-US" sz="2200" dirty="0" smtClean="0"/>
              <a:t> results for marketing dollars spent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400" y="488852"/>
            <a:ext cx="7010400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SEO, PPC and Social Media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0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2691" y="488852"/>
            <a:ext cx="8054109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Q &amp; A SESSION</a:t>
            </a:r>
            <a:endParaRPr lang="en-US" sz="2800" b="1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black">
          <a:xfrm>
            <a:off x="632691" y="2209800"/>
            <a:ext cx="79017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611787" y="2743200"/>
            <a:ext cx="790170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floor is now open for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Questions &amp; Comments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NEXT WEBINAR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gray">
          <a:xfrm>
            <a:off x="609600" y="2157413"/>
            <a:ext cx="407352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l">
              <a:buClr>
                <a:schemeClr val="accent2"/>
              </a:buClr>
              <a:buSzPct val="110000"/>
              <a:buFontTx/>
              <a:buNone/>
            </a:pP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gray">
          <a:xfrm>
            <a:off x="3052720" y="2598260"/>
            <a:ext cx="2239471" cy="85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l">
              <a:buClr>
                <a:schemeClr val="accent2"/>
              </a:buClr>
              <a:buSzPct val="110000"/>
              <a:buFontTx/>
              <a:buNone/>
            </a:pP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black">
          <a:xfrm>
            <a:off x="3581400" y="4531519"/>
            <a:ext cx="2438400" cy="74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algn="l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endParaRPr lang="en-US" sz="1500" dirty="0" smtClean="0"/>
          </a:p>
          <a:p>
            <a:pPr marL="285750" indent="-285750" algn="l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endParaRPr lang="en-US" sz="1500" dirty="0" smtClean="0"/>
          </a:p>
          <a:p>
            <a:pPr algn="l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2019100"/>
            <a:ext cx="8001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smtClean="0"/>
              <a:t>Mark your calendar…</a:t>
            </a:r>
          </a:p>
          <a:p>
            <a:pPr algn="ctr">
              <a:lnSpc>
                <a:spcPct val="150000"/>
              </a:lnSpc>
            </a:pPr>
            <a:r>
              <a:rPr lang="en-US" sz="3200" dirty="0" smtClean="0"/>
              <a:t>The next GrandStay Hospitality, LLC</a:t>
            </a:r>
          </a:p>
          <a:p>
            <a:pPr algn="ctr">
              <a:lnSpc>
                <a:spcPct val="150000"/>
              </a:lnSpc>
            </a:pPr>
            <a:r>
              <a:rPr lang="en-US" sz="3200" dirty="0" smtClean="0"/>
              <a:t>Quarterly Webinar will be held:</a:t>
            </a:r>
          </a:p>
          <a:p>
            <a:pPr algn="ctr">
              <a:lnSpc>
                <a:spcPct val="150000"/>
              </a:lnSpc>
            </a:pPr>
            <a:endParaRPr lang="en-US" sz="3200" dirty="0" smtClean="0"/>
          </a:p>
          <a:p>
            <a:pPr algn="ctr"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Wednesday, October 10, 2012, 10:00AM CST</a:t>
            </a:r>
          </a:p>
          <a:p>
            <a:pPr algn="ctr"/>
            <a:endParaRPr lang="en-US" sz="3200" dirty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135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09600" y="488852"/>
            <a:ext cx="8077200" cy="8382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rajan Pro" pitchFamily="18" charset="0"/>
              </a:rPr>
              <a:t>THANK YOU</a:t>
            </a:r>
            <a:endParaRPr lang="en-US" sz="2800" dirty="0">
              <a:solidFill>
                <a:schemeClr val="bg1"/>
              </a:solidFill>
              <a:latin typeface="Trajan Pro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gray">
          <a:xfrm>
            <a:off x="609600" y="2157413"/>
            <a:ext cx="407352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l">
              <a:buClr>
                <a:schemeClr val="accent2"/>
              </a:buClr>
              <a:buSzPct val="110000"/>
              <a:buFontTx/>
              <a:buNone/>
            </a:pP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gray">
          <a:xfrm>
            <a:off x="3052720" y="2598260"/>
            <a:ext cx="2239471" cy="85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l">
              <a:buClr>
                <a:schemeClr val="accent2"/>
              </a:buClr>
              <a:buSzPct val="110000"/>
              <a:buFontTx/>
              <a:buNone/>
            </a:pP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black">
          <a:xfrm>
            <a:off x="3581400" y="4531519"/>
            <a:ext cx="2438400" cy="74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85750" indent="-285750" algn="l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endParaRPr lang="en-US" sz="1500" dirty="0" smtClean="0"/>
          </a:p>
          <a:p>
            <a:pPr marL="285750" indent="-285750" algn="l" defTabSz="887413">
              <a:spcBef>
                <a:spcPct val="50000"/>
              </a:spcBef>
              <a:buClr>
                <a:srgbClr val="996633"/>
              </a:buClr>
              <a:buSzPct val="110000"/>
              <a:buFont typeface="Arial" pitchFamily="34" charset="0"/>
              <a:buChar char="•"/>
            </a:pPr>
            <a:endParaRPr lang="en-US" sz="1500" dirty="0" smtClean="0"/>
          </a:p>
          <a:p>
            <a:pPr algn="l" defTabSz="887413">
              <a:spcBef>
                <a:spcPct val="50000"/>
              </a:spcBef>
              <a:buClr>
                <a:srgbClr val="996633"/>
              </a:buClr>
              <a:buSzPct val="110000"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571500" y="2362200"/>
            <a:ext cx="8001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smtClean="0"/>
              <a:t>Thank You </a:t>
            </a:r>
            <a:r>
              <a:rPr lang="en-US" sz="3200" dirty="0"/>
              <a:t>F</a:t>
            </a:r>
            <a:r>
              <a:rPr lang="en-US" sz="3200" dirty="0" smtClean="0"/>
              <a:t>or </a:t>
            </a:r>
            <a:r>
              <a:rPr lang="en-US" sz="3200" dirty="0"/>
              <a:t>A</a:t>
            </a:r>
            <a:r>
              <a:rPr lang="en-US" sz="3200" dirty="0" smtClean="0"/>
              <a:t>ttending</a:t>
            </a:r>
          </a:p>
          <a:p>
            <a:pPr algn="ctr">
              <a:lnSpc>
                <a:spcPct val="150000"/>
              </a:lnSpc>
            </a:pPr>
            <a:r>
              <a:rPr lang="en-US" sz="3200" dirty="0" smtClean="0"/>
              <a:t>GrandStay Hospitality Quarterly </a:t>
            </a:r>
          </a:p>
          <a:p>
            <a:pPr algn="ctr">
              <a:lnSpc>
                <a:spcPct val="150000"/>
              </a:lnSpc>
            </a:pPr>
            <a:r>
              <a:rPr lang="en-US" sz="3200" dirty="0" smtClean="0"/>
              <a:t>Webinar Series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7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6030</TotalTime>
  <Words>780</Words>
  <Application>Microsoft Office PowerPoint</Application>
  <PresentationFormat>On-screen Show (4:3)</PresentationFormat>
  <Paragraphs>371</Paragraphs>
  <Slides>47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Manager Introduction</vt:lpstr>
      <vt:lpstr>WELCOME</vt:lpstr>
      <vt:lpstr>GrandStay Hospitality, LLC</vt:lpstr>
      <vt:lpstr>INTRODUCTION</vt:lpstr>
      <vt:lpstr>INTRODUCTION</vt:lpstr>
      <vt:lpstr>INTRODUCTION</vt:lpstr>
      <vt:lpstr>QUESTIONS?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Brand Standards &amp; Operating Manuals</vt:lpstr>
      <vt:lpstr>GUEST SATISFACTION</vt:lpstr>
      <vt:lpstr>GUEST SATISFACTION</vt:lpstr>
      <vt:lpstr>GUEST SATISFACTION</vt:lpstr>
      <vt:lpstr>GUEST SATISFACTION</vt:lpstr>
      <vt:lpstr>End of Month Reports</vt:lpstr>
      <vt:lpstr>End of Month Reports </vt:lpstr>
      <vt:lpstr>GrandStay End of Month</vt:lpstr>
      <vt:lpstr>GrandStay End of Month</vt:lpstr>
      <vt:lpstr>Crossings End of Month</vt:lpstr>
      <vt:lpstr>Crossings End of Month</vt:lpstr>
      <vt:lpstr>End of Month Reports </vt:lpstr>
      <vt:lpstr>Average Operating Results</vt:lpstr>
      <vt:lpstr>Website, SEO, PPC &amp; Social Media</vt:lpstr>
      <vt:lpstr>Website</vt:lpstr>
      <vt:lpstr>Website</vt:lpstr>
      <vt:lpstr>Website</vt:lpstr>
      <vt:lpstr>Website</vt:lpstr>
      <vt:lpstr>Website</vt:lpstr>
      <vt:lpstr>Website</vt:lpstr>
      <vt:lpstr>Website</vt:lpstr>
      <vt:lpstr>Website</vt:lpstr>
      <vt:lpstr>Website</vt:lpstr>
      <vt:lpstr>SEO, PPC and Social Media</vt:lpstr>
      <vt:lpstr>PowerPoint Presentation</vt:lpstr>
      <vt:lpstr>Q &amp; A SESSION</vt:lpstr>
      <vt:lpstr>NEXT WEBINAR</vt:lpstr>
      <vt:lpstr>THANK YOU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Bath &amp; Body Works</dc:title>
  <dc:creator>RachelS</dc:creator>
  <cp:lastModifiedBy>RobinO</cp:lastModifiedBy>
  <cp:revision>65</cp:revision>
  <cp:lastPrinted>2012-07-18T13:54:08Z</cp:lastPrinted>
  <dcterms:created xsi:type="dcterms:W3CDTF">2011-11-07T15:50:39Z</dcterms:created>
  <dcterms:modified xsi:type="dcterms:W3CDTF">2012-07-18T13:55:33Z</dcterms:modified>
</cp:coreProperties>
</file>