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4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66"/>
    <a:srgbClr val="144D9C"/>
    <a:srgbClr val="F19608"/>
    <a:srgbClr val="3877BC"/>
    <a:srgbClr val="DD8047"/>
    <a:srgbClr val="DC9B34"/>
    <a:srgbClr val="E4F5FF"/>
    <a:srgbClr val="FFDD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34" autoAdjust="0"/>
    <p:restoredTop sz="94660"/>
  </p:normalViewPr>
  <p:slideViewPr>
    <p:cSldViewPr>
      <p:cViewPr>
        <p:scale>
          <a:sx n="66" d="100"/>
          <a:sy n="66" d="100"/>
        </p:scale>
        <p:origin x="-498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16143B-267A-49C6-8A32-CF746D34399B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7BEA8-2C3E-46E9-A323-B3AD55B9F46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2903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7BEA8-2C3E-46E9-A323-B3AD55B9F46A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4431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IN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IN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300E00C-1EF1-4C7D-A926-28F830B499CC}" type="datetimeFigureOut">
              <a:rPr lang="en-IN" smtClean="0"/>
              <a:t>06-12-2010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344C290-E732-492F-8E83-2CD70B0D2B67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32000">
              <a:srgbClr val="C4D6EB"/>
            </a:gs>
            <a:gs pos="100000">
              <a:srgbClr val="FFEBFA">
                <a:lumMod val="0"/>
                <a:lumOff val="100000"/>
                <a:alpha val="69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980728"/>
            <a:ext cx="7511817" cy="4228080"/>
          </a:xfrm>
          <a:prstGeom prst="rect">
            <a:avLst/>
          </a:prstGeom>
          <a:ln>
            <a:noFill/>
          </a:ln>
          <a:effectLst>
            <a:reflection stA="40000" endPos="2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5881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Not enough time? Solved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.</a:t>
            </a:r>
            <a:endParaRPr lang="en-IN" sz="36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7899" y="1831851"/>
            <a:ext cx="5412253" cy="282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We solve the time problem by offering 24/7/365 online training.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Employees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can train online anytime, anywhere.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Managers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reinforce concepts in weekly 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meetings.</a:t>
            </a:r>
            <a:endParaRPr lang="en-IN" sz="20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844824"/>
            <a:ext cx="2580953" cy="763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51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too expensive?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2420888"/>
            <a:ext cx="5412253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We solve the “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too expensive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” problem by offering truly affordable training.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Employees get unlimited, effective training that covers their entire job function for about $25 per month!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575" y="1916832"/>
            <a:ext cx="2726905" cy="779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6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278160"/>
            <a:ext cx="8820472" cy="1062608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Turnover due to lack of training?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772816"/>
            <a:ext cx="5412253" cy="429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The lack of training contributes to employee turnover, especially with more people changing careers in today’s difficult economy. </a:t>
            </a:r>
            <a:endParaRPr lang="en-IN" sz="2400" dirty="0" smtClean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Properly trained employees perform better than those that do not receive the training they need.. </a:t>
            </a:r>
            <a:endParaRPr lang="en-IN" sz="2400" dirty="0" smtClean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Employees that are successful in their jobs turn over at lower rates than those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that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not successful.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921643"/>
            <a:ext cx="2570480" cy="38511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429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278160"/>
            <a:ext cx="8820472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Ineffective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Training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? Training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Gaps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? Solved.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2420888"/>
            <a:ext cx="5155673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We solve the problem of </a:t>
            </a: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training effectiveness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 through blended learning techniques.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We provide training that covers ALL of your job positions from end-to-end.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705618"/>
            <a:ext cx="2570480" cy="3851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0370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052736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b="1" dirty="0">
                <a:solidFill>
                  <a:srgbClr val="000066"/>
                </a:solidFill>
                <a:latin typeface="arial" pitchFamily="34" charset="0"/>
              </a:rPr>
              <a:t>Blended Learning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672" y="2564904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cap="all" dirty="0">
                <a:solidFill>
                  <a:srgbClr val="000099"/>
                </a:solidFill>
                <a:latin typeface="arial" pitchFamily="34" charset="0"/>
              </a:rPr>
              <a:t>What is it? </a:t>
            </a:r>
            <a:endParaRPr lang="en-IN" sz="3200" b="1" cap="all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/>
            <a:r>
              <a:rPr lang="en-IN" sz="3200" b="1" cap="all" dirty="0" smtClean="0">
                <a:solidFill>
                  <a:srgbClr val="000099"/>
                </a:solidFill>
                <a:latin typeface="arial" pitchFamily="34" charset="0"/>
              </a:rPr>
              <a:t>How </a:t>
            </a:r>
            <a:r>
              <a:rPr lang="en-IN" sz="3200" b="1" cap="all" dirty="0">
                <a:solidFill>
                  <a:srgbClr val="000099"/>
                </a:solidFill>
                <a:latin typeface="arial" pitchFamily="34" charset="0"/>
              </a:rPr>
              <a:t>does it work?</a:t>
            </a:r>
          </a:p>
        </p:txBody>
      </p:sp>
    </p:spTree>
    <p:extLst>
      <p:ext uri="{BB962C8B-B14F-4D97-AF65-F5344CB8AC3E}">
        <p14:creationId xmlns:p14="http://schemas.microsoft.com/office/powerpoint/2010/main" val="80824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Supporting ALL Learning Styles.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7"/>
            <a:ext cx="87246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Our training is delivered in a variety of formats to accommodate a variety of learning styles</a:t>
            </a: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:</a:t>
            </a:r>
            <a:endParaRPr lang="en-IN" sz="28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380" y="2884496"/>
            <a:ext cx="4102100" cy="3063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481324" y="2781940"/>
            <a:ext cx="4079563" cy="3239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Video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Essay questions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Articles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 read and links to web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material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Audio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Critical thinking exercises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Pre &amp; post quizzes and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tests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43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Supporting ALL Learning Styles.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7"/>
            <a:ext cx="87246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Our training is delivered in a variety of formats to accommodate a variety of learning styles: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380" y="2884496"/>
            <a:ext cx="4102100" cy="3063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481323" y="2791232"/>
            <a:ext cx="4594733" cy="287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Clear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examples &amp; case studies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Illustrations, pictures games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Glossary definitions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Group discussions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Role playing</a:t>
            </a:r>
          </a:p>
          <a:p>
            <a:pPr marL="285750" indent="-285750">
              <a:spcBef>
                <a:spcPts val="3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Charts, outlines, workbooks</a:t>
            </a:r>
          </a:p>
        </p:txBody>
      </p:sp>
    </p:spTree>
    <p:extLst>
      <p:ext uri="{BB962C8B-B14F-4D97-AF65-F5344CB8AC3E}">
        <p14:creationId xmlns:p14="http://schemas.microsoft.com/office/powerpoint/2010/main" val="19304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isn't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a game.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899" y="1772816"/>
            <a:ext cx="5412253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One training company claims that employees were “training” while watching the Super Bowl! They considered this a selling point, believe it or not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We know that effective training requires engagement and interaction</a:t>
            </a: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!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632" y="1928480"/>
            <a:ext cx="3037840" cy="2580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5660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016287"/>
            <a:ext cx="8153400" cy="900545"/>
          </a:xfrm>
        </p:spPr>
        <p:txBody>
          <a:bodyPr>
            <a:noAutofit/>
          </a:bodyPr>
          <a:lstStyle/>
          <a:p>
            <a:pPr algn="ctr"/>
            <a:r>
              <a:rPr lang="en-IN" b="1" dirty="0">
                <a:solidFill>
                  <a:srgbClr val="000066"/>
                </a:solidFill>
                <a:latin typeface="arial" pitchFamily="34" charset="0"/>
              </a:rPr>
              <a:t>Offline-To-Online Training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2564904"/>
            <a:ext cx="799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We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Make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it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Easy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&amp;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Affordable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/>
            </a:r>
            <a:br>
              <a:rPr lang="en-IN" sz="3200" b="1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for Managers</a:t>
            </a:r>
            <a:br>
              <a:rPr lang="en-IN" sz="3200" b="1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to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Reinforce Training</a:t>
            </a:r>
          </a:p>
        </p:txBody>
      </p:sp>
    </p:spTree>
    <p:extLst>
      <p:ext uri="{BB962C8B-B14F-4D97-AF65-F5344CB8AC3E}">
        <p14:creationId xmlns:p14="http://schemas.microsoft.com/office/powerpoint/2010/main" val="2657990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278160"/>
            <a:ext cx="8820472" cy="1134616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Management &amp; Reinforcement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899" y="1700808"/>
            <a:ext cx="5412253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Our Offline-to-Online training plan makes it easy to reinforce training during weekly staff meetings.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Managers stay on top of training, with very little of their time required.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“Manager Maps” with a short list of bullet points and optional group exercises take the guesswork out of the process.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493" y="1857045"/>
            <a:ext cx="2968995" cy="589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08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566192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000066"/>
                </a:solidFill>
                <a:latin typeface="arial" pitchFamily="34" charset="0"/>
              </a:rPr>
              <a:t>It’s All About Training</a:t>
            </a:r>
            <a:endParaRPr lang="en-IN" b="1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9383" y="3645024"/>
            <a:ext cx="641525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400" b="1" dirty="0">
                <a:solidFill>
                  <a:srgbClr val="000099"/>
                </a:solidFill>
                <a:latin typeface="arial" pitchFamily="34" charset="0"/>
              </a:rPr>
              <a:t>Invest In Your Greatest Resource.</a:t>
            </a:r>
            <a:endParaRPr lang="en-IN" sz="3400" dirty="0"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90694" y="2060848"/>
            <a:ext cx="497456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3400" dirty="0">
                <a:solidFill>
                  <a:srgbClr val="000099"/>
                </a:solidFill>
                <a:latin typeface="arial" pitchFamily="34" charset="0"/>
              </a:rPr>
              <a:t>Employee Training </a:t>
            </a:r>
            <a:endParaRPr lang="en-IN" sz="3400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/>
            <a:r>
              <a:rPr lang="en-IN" sz="3400" dirty="0" smtClean="0">
                <a:solidFill>
                  <a:srgbClr val="000099"/>
                </a:solidFill>
                <a:latin typeface="arial" pitchFamily="34" charset="0"/>
              </a:rPr>
              <a:t>Made </a:t>
            </a:r>
            <a:r>
              <a:rPr lang="en-IN" sz="3400" dirty="0">
                <a:solidFill>
                  <a:srgbClr val="000099"/>
                </a:solidFill>
                <a:latin typeface="arial" pitchFamily="34" charset="0"/>
              </a:rPr>
              <a:t>Easy &amp; Affordable!</a:t>
            </a:r>
            <a:endParaRPr lang="en-US" sz="3400" dirty="0">
              <a:solidFill>
                <a:srgbClr val="000099"/>
              </a:solidFill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0699" y="4869160"/>
            <a:ext cx="3063659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400" b="1" dirty="0">
                <a:solidFill>
                  <a:srgbClr val="000099"/>
                </a:solidFill>
                <a:latin typeface="arial" pitchFamily="34" charset="0"/>
              </a:rPr>
              <a:t>Your People!</a:t>
            </a:r>
          </a:p>
          <a:p>
            <a:endParaRPr lang="en-IN" sz="34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1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Performance </a:t>
            </a:r>
            <a:br>
              <a:rPr lang="en-IN" sz="3600" dirty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Tracking &amp; Reporting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412253" cy="429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Training performance needs to be tracked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and we make that easy and affordable. </a:t>
            </a: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Users can keep track of what they’ve learned, which courses they need to take, and how they’re doing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2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Managers get daily or weekly reports of employee training completion and performance.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276872"/>
            <a:ext cx="2895600" cy="1927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2705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332656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Career Paths, Interactive Testing, Certification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772816"/>
            <a:ext cx="5412253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Career Paths contain a bundle of courses for each dealership position, and are easily customized.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Quiz and test results are automatically sent to managers.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00099"/>
                </a:solidFill>
                <a:latin typeface="arial" pitchFamily="34" charset="0"/>
              </a:rPr>
              <a:t>Certificates of Completion are automatically issued, creating a sense of accomplishment. 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909695"/>
            <a:ext cx="2846667" cy="778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4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63820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Total Training For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ALL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Employees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672" y="2060848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400" b="1" cap="all" dirty="0">
                <a:solidFill>
                  <a:srgbClr val="000099"/>
                </a:solidFill>
                <a:latin typeface="arial" pitchFamily="34" charset="0"/>
              </a:rPr>
              <a:t>CONSIDER </a:t>
            </a:r>
            <a:r>
              <a:rPr lang="en-IN" sz="4400" b="1" cap="all" dirty="0" smtClean="0">
                <a:solidFill>
                  <a:srgbClr val="000099"/>
                </a:solidFill>
                <a:latin typeface="arial" pitchFamily="34" charset="0"/>
              </a:rPr>
              <a:t>THIS...</a:t>
            </a:r>
            <a:endParaRPr lang="en-IN" sz="4400" b="1" cap="all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928" y="3140968"/>
            <a:ext cx="2368216" cy="24000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9452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Every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Part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of your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Organization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is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Important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5196229" cy="403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Is your warehouse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well-organized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and your inventory accurately documented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you provide a pleasant experience for customers who visit your offices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your customers coming back? Recommending your company to their friends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615" y="1815892"/>
            <a:ext cx="2409825" cy="3619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290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206152"/>
            <a:ext cx="9036496" cy="1134616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How well is your WHOLE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Organization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running?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3883" y="1772816"/>
            <a:ext cx="5412253" cy="4929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your salespeople know how to turn a prospect into a sale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your managers know how to delegate tasks and direct their people appropriately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 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all your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departments as            well-organized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and as productive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 as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they could be? 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 all your departments get the job done right, quickly, and profitably – the first time around?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060848"/>
            <a:ext cx="3133440" cy="456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40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206152"/>
            <a:ext cx="9144000" cy="1134616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Telephone Calls are </a:t>
            </a:r>
            <a:r>
              <a:rPr lang="en-IN" sz="3600">
                <a:solidFill>
                  <a:srgbClr val="000066"/>
                </a:solidFill>
                <a:latin typeface="arial" pitchFamily="34" charset="0"/>
              </a:rPr>
              <a:t>CRITICAL </a:t>
            </a:r>
            <a:r>
              <a:rPr lang="en-IN" sz="360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smtClean="0">
                <a:solidFill>
                  <a:srgbClr val="000066"/>
                </a:solidFill>
                <a:latin typeface="arial" pitchFamily="34" charset="0"/>
              </a:rPr>
              <a:t>to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your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Business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628800"/>
            <a:ext cx="541225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Are customer issues effectively handled over the phone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Are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calls sent to voice mail, misrouted, and disconnected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?</a:t>
            </a: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Does your customer service staff solve problems? Or create them?</a:t>
            </a:r>
            <a:endParaRPr lang="en-IN" sz="2400" dirty="0" smtClean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Do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customers feel “warm and fuzzy” or “lost and lonely”? </a:t>
            </a:r>
            <a:endParaRPr lang="en-IN" sz="2400" dirty="0" smtClean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How important is it for ALL employees to receive telephone training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072" y="1700808"/>
            <a:ext cx="2819400" cy="3552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3284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06152"/>
            <a:ext cx="79918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Maximum Benefits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from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dirty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Your Training Investment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891" y="1772816"/>
            <a:ext cx="8724621" cy="394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800"/>
              </a:spcBef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Enjoy these It’s All About Training BENEFITS:</a:t>
            </a:r>
            <a:endParaRPr lang="en-IN" sz="2700" dirty="0" smtClean="0">
              <a:solidFill>
                <a:srgbClr val="000099"/>
              </a:solidFill>
              <a:latin typeface="arial" pitchFamily="34" charset="0"/>
            </a:endParaRPr>
          </a:p>
          <a:p>
            <a:pPr marL="342900" indent="-342900">
              <a:spcBef>
                <a:spcPts val="24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All employees get the training they need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Lower training costs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Reduced employee turnover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 smtClean="0">
                <a:solidFill>
                  <a:srgbClr val="000099"/>
                </a:solidFill>
                <a:latin typeface="arial" pitchFamily="34" charset="0"/>
              </a:rPr>
              <a:t>Increased </a:t>
            </a: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productivity and morale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Increased sales</a:t>
            </a:r>
          </a:p>
          <a:p>
            <a:pPr marL="342900" indent="-342900">
              <a:spcBef>
                <a:spcPts val="10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700" dirty="0">
                <a:solidFill>
                  <a:srgbClr val="000099"/>
                </a:solidFill>
                <a:latin typeface="arial" pitchFamily="34" charset="0"/>
              </a:rPr>
              <a:t>Higher levels of customer satisfaction</a:t>
            </a:r>
            <a:endParaRPr lang="en-US" sz="2700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36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34144"/>
            <a:ext cx="79918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Easy &amp; Affordable Training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9005" y="1772816"/>
            <a:ext cx="86794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It’s easy and affordable because it’s available 24/7/365 for ALL of your 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employees.</a:t>
            </a:r>
            <a:endParaRPr lang="en-US" sz="2400" b="1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564904"/>
            <a:ext cx="2809875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455891" y="2903201"/>
            <a:ext cx="5268237" cy="293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Call now! </a:t>
            </a:r>
            <a:endParaRPr lang="en-IN" sz="2800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/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It’s </a:t>
            </a: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All About Training</a:t>
            </a:r>
          </a:p>
          <a:p>
            <a:pPr algn="ctr"/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(717) 235-2687</a:t>
            </a:r>
            <a:endParaRPr lang="en-IN" sz="2800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>
              <a:spcBef>
                <a:spcPts val="2000"/>
              </a:spcBef>
            </a:pP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Ask about our </a:t>
            </a:r>
          </a:p>
          <a:p>
            <a:pPr algn="ctr"/>
            <a:r>
              <a:rPr lang="en-IN" sz="2800" b="1" dirty="0" smtClean="0">
                <a:solidFill>
                  <a:srgbClr val="000099"/>
                </a:solidFill>
                <a:latin typeface="arial" pitchFamily="34" charset="0"/>
              </a:rPr>
              <a:t>FREE</a:t>
            </a: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 </a:t>
            </a: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Training Demo </a:t>
            </a:r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and </a:t>
            </a:r>
          </a:p>
          <a:p>
            <a:pPr algn="ctr"/>
            <a:r>
              <a:rPr lang="en-IN" sz="2800" dirty="0" smtClean="0">
                <a:solidFill>
                  <a:srgbClr val="000099"/>
                </a:solidFill>
                <a:latin typeface="arial" pitchFamily="34" charset="0"/>
              </a:rPr>
              <a:t>Needs </a:t>
            </a:r>
            <a:r>
              <a:rPr lang="en-IN" sz="2800" dirty="0">
                <a:solidFill>
                  <a:srgbClr val="000099"/>
                </a:solidFill>
                <a:latin typeface="arial" pitchFamily="34" charset="0"/>
              </a:rPr>
              <a:t>Assessment</a:t>
            </a:r>
          </a:p>
        </p:txBody>
      </p:sp>
    </p:spTree>
    <p:extLst>
      <p:ext uri="{BB962C8B-B14F-4D97-AF65-F5344CB8AC3E}">
        <p14:creationId xmlns:p14="http://schemas.microsoft.com/office/powerpoint/2010/main" val="86108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542" y="1401293"/>
            <a:ext cx="6800850" cy="3827907"/>
          </a:xfrm>
          <a:prstGeom prst="rect">
            <a:avLst/>
          </a:prstGeom>
          <a:ln>
            <a:noFill/>
          </a:ln>
          <a:effectLst>
            <a:reflection stA="40000" endPos="20000" dir="5400000" sy="-100000" algn="bl" rotWithShape="0"/>
          </a:effec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Invest in your greatest resource.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YOUR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PEOPLE!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28100" y="5951021"/>
            <a:ext cx="6143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rgbClr val="000099"/>
                </a:solidFill>
                <a:latin typeface="arial" pitchFamily="34" charset="0"/>
              </a:rPr>
              <a:t>www.ItsAllAboutTraining.com</a:t>
            </a:r>
            <a:endParaRPr lang="en-IN" sz="3600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28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332656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Is Training Really That Important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?</a:t>
            </a:r>
            <a:b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Yes!</a:t>
            </a:r>
            <a:endParaRPr lang="en-IN" sz="36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7899" y="1783844"/>
            <a:ext cx="5412253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Properly trained employees are generally happy and productive. They increase sales and profitability, and have higher levels of customer satisfaction.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Helping employees succeed through training leads to lower turnover. 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The Bottom Line: Companies that invest in training are more profitable than those that don’t.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302" y="1916832"/>
            <a:ext cx="2499154" cy="474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11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134144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Challenges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for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Any Organization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628800"/>
            <a:ext cx="5412253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Many companies find it difficult to make sure employees get the training they need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. </a:t>
            </a:r>
          </a:p>
          <a:p>
            <a:pPr algn="ctr">
              <a:spcBef>
                <a:spcPts val="1200"/>
              </a:spcBef>
              <a:buClr>
                <a:srgbClr val="F19608"/>
              </a:buClr>
            </a:pP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The result?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Increased turnover 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Reduced productivity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Customer service issues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Decreased sales and profitability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Low morale among workers</a:t>
            </a:r>
          </a:p>
          <a:p>
            <a:pPr marL="342900" indent="-342900">
              <a:spcBef>
                <a:spcPts val="1200"/>
              </a:spcBef>
              <a:buClr>
                <a:srgbClr val="FFDD78"/>
              </a:buClr>
              <a:buFont typeface="Wingdings" pitchFamily="2" charset="2"/>
              <a:buChar char="§"/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Bad reputation due to turnover</a:t>
            </a:r>
            <a:endParaRPr lang="en-US" sz="24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272" y="2780928"/>
            <a:ext cx="3378200" cy="22536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0323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Challenge #1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5341708" cy="429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There isn’t enough time.</a:t>
            </a:r>
            <a:endParaRPr lang="en-IN" sz="2400" b="1" dirty="0" smtClean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Business owners and managers are very busy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too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busy to juggle their many tasks and train their people. 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It can be even harder to manage outside training sources – consultants, sales training videos, product certifications, HR Department training, and vendor training – effectively.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260" y="1886139"/>
            <a:ext cx="3011220" cy="665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Challenge #2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1" y="1772816"/>
            <a:ext cx="5400601" cy="466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Training is expensive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Whether you hire a consultant, 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send people out to classes, or try to do it in-house, traditional training is very costly. 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Today, more people are moving between industries in pursuit of work. These employees require more training than experienced personnel, but few get the training they need to be truly successful.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844824"/>
            <a:ext cx="2885714" cy="57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89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Training Challenge #3</a:t>
            </a:r>
            <a:endParaRPr lang="en-IN" sz="36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7899" y="1772816"/>
            <a:ext cx="5412253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Employee turnover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 these turbulent economic times,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turnover rates are at a record high across many industries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It’s not uncommon for a company to 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invest in training an employee – only 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to have the employee turnover within 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30-60 days or less. The lack of proper</a:t>
            </a:r>
            <a:br>
              <a:rPr lang="en-IN" sz="2400" dirty="0">
                <a:solidFill>
                  <a:srgbClr val="000099"/>
                </a:solidFill>
                <a:latin typeface="arial" pitchFamily="34" charset="0"/>
              </a:rPr>
            </a:b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training increases employee turnover.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907" y="1988840"/>
            <a:ext cx="2894784" cy="3040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3940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27816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Challenge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#4</a:t>
            </a:r>
            <a:endParaRPr lang="en-IN" sz="3600" dirty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5412253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b="1" dirty="0">
                <a:solidFill>
                  <a:srgbClr val="000099"/>
                </a:solidFill>
                <a:latin typeface="arial" pitchFamily="34" charset="0"/>
              </a:rPr>
              <a:t>Traditional training methods can be ineffective and may leave gaps in employee skills</a:t>
            </a:r>
            <a:r>
              <a:rPr lang="en-IN" sz="2400" b="1" dirty="0" smtClean="0">
                <a:solidFill>
                  <a:srgbClr val="000099"/>
                </a:solidFill>
                <a:latin typeface="arial" pitchFamily="34" charset="0"/>
              </a:rPr>
              <a:t>.</a:t>
            </a:r>
            <a:endParaRPr lang="en-IN" sz="2400" b="1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How do you know the training you pay for is what your people need? Are you covering everything your employees need to know?</a:t>
            </a:r>
          </a:p>
          <a:p>
            <a:pPr>
              <a:spcBef>
                <a:spcPts val="2000"/>
              </a:spcBef>
              <a:buClr>
                <a:srgbClr val="F19608"/>
              </a:buClr>
            </a:pP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One single training method DOES NOT fit all </a:t>
            </a:r>
            <a:r>
              <a:rPr lang="en-IN" sz="2400" dirty="0" smtClean="0">
                <a:solidFill>
                  <a:srgbClr val="000099"/>
                </a:solidFill>
                <a:latin typeface="arial" pitchFamily="34" charset="0"/>
              </a:rPr>
              <a:t>– and </a:t>
            </a:r>
            <a:r>
              <a:rPr lang="en-IN" sz="2400" dirty="0">
                <a:solidFill>
                  <a:srgbClr val="000099"/>
                </a:solidFill>
                <a:latin typeface="arial" pitchFamily="34" charset="0"/>
              </a:rPr>
              <a:t>ineffective training can still lead to the same results as no training at all.</a:t>
            </a:r>
            <a:endParaRPr lang="en-IN" sz="2000" dirty="0">
              <a:solidFill>
                <a:srgbClr val="000099"/>
              </a:solidFill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636912"/>
            <a:ext cx="2849880" cy="2095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1894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632"/>
            <a:ext cx="6602511" cy="658536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rgbClr val="F196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2648" y="854224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en-IN" b="1" dirty="0">
                <a:solidFill>
                  <a:srgbClr val="000066"/>
                </a:solidFill>
                <a:latin typeface="arial" pitchFamily="34" charset="0"/>
              </a:rPr>
              <a:t>It’s All About Training </a:t>
            </a: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IN" sz="3600" dirty="0" smtClean="0">
                <a:solidFill>
                  <a:srgbClr val="000066"/>
                </a:solidFill>
                <a:latin typeface="arial" pitchFamily="34" charset="0"/>
              </a:rPr>
              <a:t>Solves Your </a:t>
            </a:r>
            <a:r>
              <a:rPr lang="en-IN" sz="3600" dirty="0">
                <a:solidFill>
                  <a:srgbClr val="000066"/>
                </a:solidFill>
                <a:latin typeface="arial" pitchFamily="34" charset="0"/>
              </a:rPr>
              <a:t>Training Problems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2727598"/>
            <a:ext cx="8640960" cy="1397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Training can be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Easy 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&amp; </a:t>
            </a:r>
            <a:r>
              <a:rPr lang="en-IN" sz="3200" b="1" dirty="0" smtClean="0">
                <a:solidFill>
                  <a:srgbClr val="000099"/>
                </a:solidFill>
                <a:latin typeface="arial" pitchFamily="34" charset="0"/>
              </a:rPr>
              <a:t>Affordable</a:t>
            </a:r>
            <a:r>
              <a:rPr lang="en-IN" sz="3200" b="1" dirty="0">
                <a:solidFill>
                  <a:srgbClr val="000099"/>
                </a:solidFill>
                <a:latin typeface="arial" pitchFamily="34" charset="0"/>
              </a:rPr>
              <a:t>. </a:t>
            </a:r>
            <a:endParaRPr lang="en-IN" sz="3200" b="1" dirty="0" smtClean="0">
              <a:solidFill>
                <a:srgbClr val="000099"/>
              </a:solidFill>
              <a:latin typeface="arial" pitchFamily="34" charset="0"/>
            </a:endParaRPr>
          </a:p>
          <a:p>
            <a:pPr algn="ctr">
              <a:spcBef>
                <a:spcPts val="2500"/>
              </a:spcBef>
            </a:pPr>
            <a:r>
              <a:rPr lang="en-IN" sz="3200" b="1" cap="all" dirty="0" smtClean="0">
                <a:solidFill>
                  <a:srgbClr val="000099"/>
                </a:solidFill>
                <a:latin typeface="arial" pitchFamily="34" charset="0"/>
              </a:rPr>
              <a:t>We Promise</a:t>
            </a:r>
            <a:r>
              <a:rPr lang="en-IN" sz="3200" b="1" cap="all" dirty="0">
                <a:solidFill>
                  <a:srgbClr val="000099"/>
                </a:solidFill>
                <a:latin typeface="arial" pitchFamily="34" charset="0"/>
              </a:rPr>
              <a:t>!</a:t>
            </a:r>
            <a:endParaRPr lang="en-US" sz="3200" b="1" cap="all" dirty="0">
              <a:solidFill>
                <a:srgbClr val="0000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26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1487</TotalTime>
  <Words>1016</Words>
  <Application>Microsoft Office PowerPoint</Application>
  <PresentationFormat>On-screen Show (4:3)</PresentationFormat>
  <Paragraphs>123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Median</vt:lpstr>
      <vt:lpstr>PowerPoint Presentation</vt:lpstr>
      <vt:lpstr>It’s All About Training</vt:lpstr>
      <vt:lpstr>Is Training Really That Important? Yes!</vt:lpstr>
      <vt:lpstr>Training Challenges  for Any Organization</vt:lpstr>
      <vt:lpstr>Training Challenge #1</vt:lpstr>
      <vt:lpstr>Training Challenge #2</vt:lpstr>
      <vt:lpstr>Training Challenge #3</vt:lpstr>
      <vt:lpstr>Training Challenge #4</vt:lpstr>
      <vt:lpstr>It’s All About Training  Solves Your Training Problems</vt:lpstr>
      <vt:lpstr>Not enough time? Solved.</vt:lpstr>
      <vt:lpstr>Training too expensive? Solved.</vt:lpstr>
      <vt:lpstr>Turnover due to lack of training? Solved.</vt:lpstr>
      <vt:lpstr>Ineffective Training? Training Gaps? Solved.</vt:lpstr>
      <vt:lpstr>Blended Learning</vt:lpstr>
      <vt:lpstr>Supporting ALL Learning Styles.</vt:lpstr>
      <vt:lpstr>Supporting ALL Learning Styles.</vt:lpstr>
      <vt:lpstr>Training isn't a game.</vt:lpstr>
      <vt:lpstr>Offline-To-Online Training</vt:lpstr>
      <vt:lpstr>Training Management &amp; Reinforcement</vt:lpstr>
      <vt:lpstr>Training Performance  Tracking &amp; Reporting</vt:lpstr>
      <vt:lpstr>Career Paths, Interactive Testing, Certification</vt:lpstr>
      <vt:lpstr>Total Training For  ALL Employees</vt:lpstr>
      <vt:lpstr>Every Part of your Organization is Important.</vt:lpstr>
      <vt:lpstr>How well is your WHOLE Organization running?</vt:lpstr>
      <vt:lpstr>Telephone Calls are CRITICAL  to your Business.</vt:lpstr>
      <vt:lpstr>Maximum Benefits from  Your Training Investment</vt:lpstr>
      <vt:lpstr>Easy &amp; Affordable Training</vt:lpstr>
      <vt:lpstr>Invest in your greatest resource.  YOUR PEOPLE!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Rakesh Kumar</dc:creator>
  <cp:lastModifiedBy>Rakesh Kumar</cp:lastModifiedBy>
  <cp:revision>889</cp:revision>
  <dcterms:created xsi:type="dcterms:W3CDTF">2010-11-17T06:26:24Z</dcterms:created>
  <dcterms:modified xsi:type="dcterms:W3CDTF">2010-12-06T12:40:08Z</dcterms:modified>
</cp:coreProperties>
</file>